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0"/>
  </p:notesMasterIdLst>
  <p:sldIdLst>
    <p:sldId id="256" r:id="rId2"/>
    <p:sldId id="265" r:id="rId3"/>
    <p:sldId id="261" r:id="rId4"/>
    <p:sldId id="266" r:id="rId5"/>
    <p:sldId id="264" r:id="rId6"/>
    <p:sldId id="262" r:id="rId7"/>
    <p:sldId id="268" r:id="rId8"/>
    <p:sldId id="267" r:id="rId9"/>
  </p:sldIdLst>
  <p:sldSz cx="9144000" cy="5143500" type="screen16x9"/>
  <p:notesSz cx="7099300" cy="10234613"/>
  <p:embeddedFontLst>
    <p:embeddedFont>
      <p:font typeface="Helvetica Neue" panose="020B0604020202020204"/>
      <p:regular r:id="rId11"/>
    </p:embeddedFont>
    <p:embeddedFont>
      <p:font typeface="Helvetica Neue Light" panose="020B0604020202020204" charset="0"/>
      <p:regular r:id="rId12"/>
      <p:bold r:id="rId13"/>
      <p:italic r:id="rId14"/>
      <p:boldItalic r:id="rId15"/>
    </p:embeddedFont>
    <p:embeddedFont>
      <p:font typeface="Lato" panose="020F0502020204030203" pitchFamily="34" charset="0"/>
      <p:regular r:id="rId16"/>
      <p:bold r:id="rId17"/>
      <p:italic r:id="rId18"/>
      <p:boldItalic r:id="rId19"/>
    </p:embeddedFont>
    <p:embeddedFont>
      <p:font typeface="Lato Light" panose="020B0604020202020204"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05" autoAdjust="0"/>
    <p:restoredTop sz="94647" autoAdjust="0"/>
  </p:normalViewPr>
  <p:slideViewPr>
    <p:cSldViewPr snapToGrid="0">
      <p:cViewPr varScale="1">
        <p:scale>
          <a:sx n="166" d="100"/>
          <a:sy n="166" d="100"/>
        </p:scale>
        <p:origin x="714" y="1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41288" y="768350"/>
            <a:ext cx="6818312"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9930" y="4861441"/>
            <a:ext cx="5679440" cy="4605576"/>
          </a:xfrm>
          <a:prstGeom prst="rect">
            <a:avLst/>
          </a:prstGeom>
          <a:noFill/>
          <a:ln>
            <a:noFill/>
          </a:ln>
        </p:spPr>
        <p:txBody>
          <a:bodyPr spcFirstLastPara="1" wrap="square" lIns="99032" tIns="99032" rIns="99032" bIns="9903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9946336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8335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14501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8802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94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38669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4b5c01760_2_55:notes"/>
          <p:cNvSpPr txBox="1">
            <a:spLocks noGrp="1"/>
          </p:cNvSpPr>
          <p:nvPr>
            <p:ph type="body" idx="1"/>
          </p:nvPr>
        </p:nvSpPr>
        <p:spPr>
          <a:xfrm>
            <a:off x="946574" y="4861441"/>
            <a:ext cx="5206153" cy="4605576"/>
          </a:xfrm>
          <a:prstGeom prst="rect">
            <a:avLst/>
          </a:prstGeom>
          <a:noFill/>
          <a:ln>
            <a:noFill/>
          </a:ln>
        </p:spPr>
        <p:txBody>
          <a:bodyPr spcFirstLastPara="1" wrap="square" lIns="99032" tIns="49502" rIns="99032" bIns="49502" anchor="t" anchorCtr="0">
            <a:noAutofit/>
          </a:bodyPr>
          <a:lstStyle/>
          <a:p>
            <a:pPr marL="0" indent="0">
              <a:lnSpc>
                <a:spcPct val="117999"/>
              </a:lnSpc>
              <a:buSzPts val="1400"/>
              <a:buNone/>
            </a:pPr>
            <a:endParaRPr dirty="0"/>
          </a:p>
        </p:txBody>
      </p:sp>
      <p:sp>
        <p:nvSpPr>
          <p:cNvPr id="108" name="Google Shape;108;gb4b5c01760_2_55:notes"/>
          <p:cNvSpPr>
            <a:spLocks noGrp="1" noRot="1" noChangeAspect="1"/>
          </p:cNvSpPr>
          <p:nvPr>
            <p:ph type="sldImg" idx="2"/>
          </p:nvPr>
        </p:nvSpPr>
        <p:spPr>
          <a:xfrm>
            <a:off x="139700" y="768350"/>
            <a:ext cx="6819900"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79054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sottotitolo"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812726" y="863947"/>
            <a:ext cx="5518547" cy="1741289"/>
          </a:xfrm>
          <a:prstGeom prst="rect">
            <a:avLst/>
          </a:prstGeom>
          <a:noFill/>
          <a:ln>
            <a:noFill/>
          </a:ln>
        </p:spPr>
        <p:txBody>
          <a:bodyPr spcFirstLastPara="1" wrap="square" lIns="26775" tIns="26775" rIns="26775" bIns="26775" anchor="b"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56" name="Google Shape;56;p14"/>
          <p:cNvSpPr txBox="1">
            <a:spLocks noGrp="1"/>
          </p:cNvSpPr>
          <p:nvPr>
            <p:ph type="body" idx="1"/>
          </p:nvPr>
        </p:nvSpPr>
        <p:spPr>
          <a:xfrm>
            <a:off x="1812726" y="2658814"/>
            <a:ext cx="5518547" cy="596057"/>
          </a:xfrm>
          <a:prstGeom prst="rect">
            <a:avLst/>
          </a:prstGeom>
          <a:noFill/>
          <a:ln>
            <a:noFill/>
          </a:ln>
        </p:spPr>
        <p:txBody>
          <a:bodyPr spcFirstLastPara="1" wrap="square" lIns="26775" tIns="26775" rIns="26775" bIns="26775" anchor="t" anchorCtr="0">
            <a:no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92100" algn="l">
              <a:lnSpc>
                <a:spcPct val="100000"/>
              </a:lnSpc>
              <a:spcBef>
                <a:spcPts val="2200"/>
              </a:spcBef>
              <a:spcAft>
                <a:spcPts val="0"/>
              </a:spcAft>
              <a:buClr>
                <a:srgbClr val="000000"/>
              </a:buClr>
              <a:buSzPts val="1000"/>
              <a:buChar char="•"/>
              <a:defRPr/>
            </a:lvl6pPr>
            <a:lvl7pPr marL="3200400" lvl="6" indent="-292100" algn="l">
              <a:lnSpc>
                <a:spcPct val="100000"/>
              </a:lnSpc>
              <a:spcBef>
                <a:spcPts val="2200"/>
              </a:spcBef>
              <a:spcAft>
                <a:spcPts val="0"/>
              </a:spcAft>
              <a:buClr>
                <a:srgbClr val="000000"/>
              </a:buClr>
              <a:buSzPts val="1000"/>
              <a:buChar char="•"/>
              <a:defRPr/>
            </a:lvl7pPr>
            <a:lvl8pPr marL="3657600" lvl="7" indent="-292100" algn="l">
              <a:lnSpc>
                <a:spcPct val="100000"/>
              </a:lnSpc>
              <a:spcBef>
                <a:spcPts val="2200"/>
              </a:spcBef>
              <a:spcAft>
                <a:spcPts val="0"/>
              </a:spcAft>
              <a:buClr>
                <a:srgbClr val="000000"/>
              </a:buClr>
              <a:buSzPts val="1000"/>
              <a:buChar char="•"/>
              <a:defRPr/>
            </a:lvl8pPr>
            <a:lvl9pPr marL="4114800" lvl="8" indent="-292100" algn="l">
              <a:lnSpc>
                <a:spcPct val="100000"/>
              </a:lnSpc>
              <a:spcBef>
                <a:spcPts val="2200"/>
              </a:spcBef>
              <a:spcAft>
                <a:spcPts val="0"/>
              </a:spcAft>
              <a:buClr>
                <a:srgbClr val="000000"/>
              </a:buClr>
              <a:buSzPts val="1000"/>
              <a:buChar char="•"/>
              <a:defRPr/>
            </a:lvl9pPr>
          </a:lstStyle>
          <a:p>
            <a:endParaRPr/>
          </a:p>
        </p:txBody>
      </p:sp>
      <p:sp>
        <p:nvSpPr>
          <p:cNvPr id="57" name="Google Shape;57;p14"/>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101"/>
        <p:cNvGrpSpPr/>
        <p:nvPr/>
      </p:nvGrpSpPr>
      <p:grpSpPr>
        <a:xfrm>
          <a:off x="0" y="0"/>
          <a:ext cx="0" cy="0"/>
          <a:chOff x="0" y="0"/>
          <a:chExt cx="0" cy="0"/>
        </a:xfrm>
      </p:grpSpPr>
      <p:sp>
        <p:nvSpPr>
          <p:cNvPr id="102" name="Google Shape;102;p25"/>
          <p:cNvSpPr>
            <a:spLocks noGrp="1"/>
          </p:cNvSpPr>
          <p:nvPr>
            <p:ph type="pic" idx="2"/>
          </p:nvPr>
        </p:nvSpPr>
        <p:spPr>
          <a:xfrm>
            <a:off x="1143000" y="0"/>
            <a:ext cx="6858000" cy="5143500"/>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9pPr>
          </a:lstStyle>
          <a:p>
            <a:endParaRPr/>
          </a:p>
        </p:txBody>
      </p:sp>
      <p:sp>
        <p:nvSpPr>
          <p:cNvPr id="103" name="Google Shape;103;p25"/>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uoto">
  <p:cSld name="Vuoto">
    <p:spTree>
      <p:nvGrpSpPr>
        <p:cNvPr id="1" name="Shape 104"/>
        <p:cNvGrpSpPr/>
        <p:nvPr/>
      </p:nvGrpSpPr>
      <p:grpSpPr>
        <a:xfrm>
          <a:off x="0" y="0"/>
          <a:ext cx="0" cy="0"/>
          <a:chOff x="0" y="0"/>
          <a:chExt cx="0" cy="0"/>
        </a:xfrm>
      </p:grpSpPr>
      <p:sp>
        <p:nvSpPr>
          <p:cNvPr id="105" name="Google Shape;105;p26"/>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 Centrato">
  <p:cSld name="Titolo - Centrato">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1812726" y="1701105"/>
            <a:ext cx="5518547" cy="1741289"/>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71" name="Google Shape;71;p17"/>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Verticale">
  <p:cSld name="Foto - Verticale">
    <p:spTree>
      <p:nvGrpSpPr>
        <p:cNvPr id="1" name="Shape 72"/>
        <p:cNvGrpSpPr/>
        <p:nvPr/>
      </p:nvGrpSpPr>
      <p:grpSpPr>
        <a:xfrm>
          <a:off x="0" y="0"/>
          <a:ext cx="0" cy="0"/>
          <a:chOff x="0" y="0"/>
          <a:chExt cx="0" cy="0"/>
        </a:xfrm>
      </p:grpSpPr>
      <p:sp>
        <p:nvSpPr>
          <p:cNvPr id="73" name="Google Shape;73;p18"/>
          <p:cNvSpPr>
            <a:spLocks noGrp="1"/>
          </p:cNvSpPr>
          <p:nvPr>
            <p:ph type="pic" idx="2"/>
          </p:nvPr>
        </p:nvSpPr>
        <p:spPr>
          <a:xfrm>
            <a:off x="4685854" y="334863"/>
            <a:ext cx="2812852" cy="4333131"/>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9pPr>
          </a:lstStyle>
          <a:p>
            <a:endParaRPr/>
          </a:p>
        </p:txBody>
      </p:sp>
      <p:sp>
        <p:nvSpPr>
          <p:cNvPr id="74" name="Google Shape;74;p18"/>
          <p:cNvSpPr txBox="1">
            <a:spLocks noGrp="1"/>
          </p:cNvSpPr>
          <p:nvPr>
            <p:ph type="title"/>
          </p:nvPr>
        </p:nvSpPr>
        <p:spPr>
          <a:xfrm>
            <a:off x="1645295" y="334863"/>
            <a:ext cx="2812852" cy="2102942"/>
          </a:xfrm>
          <a:prstGeom prst="rect">
            <a:avLst/>
          </a:prstGeom>
          <a:noFill/>
          <a:ln>
            <a:noFill/>
          </a:ln>
        </p:spPr>
        <p:txBody>
          <a:bodyPr spcFirstLastPara="1" wrap="square" lIns="26775" tIns="26775" rIns="26775" bIns="26775" anchor="b" anchorCtr="0">
            <a:noAutofit/>
          </a:bodyPr>
          <a:lstStyle>
            <a:lvl1pPr lvl="0" algn="ctr">
              <a:lnSpc>
                <a:spcPct val="100000"/>
              </a:lnSpc>
              <a:spcBef>
                <a:spcPts val="0"/>
              </a:spcBef>
              <a:spcAft>
                <a:spcPts val="0"/>
              </a:spcAft>
              <a:buClr>
                <a:srgbClr val="000000"/>
              </a:buClr>
              <a:buSzPts val="3200"/>
              <a:buFont typeface="Helvetica Neue"/>
              <a:buNone/>
              <a:defRPr sz="3200"/>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75" name="Google Shape;75;p18"/>
          <p:cNvSpPr txBox="1">
            <a:spLocks noGrp="1"/>
          </p:cNvSpPr>
          <p:nvPr>
            <p:ph type="body" idx="1"/>
          </p:nvPr>
        </p:nvSpPr>
        <p:spPr>
          <a:xfrm>
            <a:off x="1645295" y="2491383"/>
            <a:ext cx="2812852" cy="2169914"/>
          </a:xfrm>
          <a:prstGeom prst="rect">
            <a:avLst/>
          </a:prstGeom>
          <a:noFill/>
          <a:ln>
            <a:noFill/>
          </a:ln>
        </p:spPr>
        <p:txBody>
          <a:bodyPr spcFirstLastPara="1" wrap="square" lIns="26775" tIns="26775" rIns="26775" bIns="26775" anchor="t" anchorCtr="0">
            <a:noAutofit/>
          </a:bodyPr>
          <a:lstStyle>
            <a:lvl1pPr marL="457200" lvl="0" indent="-228600" algn="ctr">
              <a:lnSpc>
                <a:spcPct val="100000"/>
              </a:lnSpc>
              <a:spcBef>
                <a:spcPts val="0"/>
              </a:spcBef>
              <a:spcAft>
                <a:spcPts val="0"/>
              </a:spcAft>
              <a:buClr>
                <a:srgbClr val="000000"/>
              </a:buClr>
              <a:buSzPts val="2000"/>
              <a:buFont typeface="Helvetica Neue"/>
              <a:buNone/>
              <a:defRPr sz="2000"/>
            </a:lvl1pPr>
            <a:lvl2pPr marL="914400" lvl="1" indent="-228600" algn="ctr">
              <a:lnSpc>
                <a:spcPct val="100000"/>
              </a:lnSpc>
              <a:spcBef>
                <a:spcPts val="0"/>
              </a:spcBef>
              <a:spcAft>
                <a:spcPts val="0"/>
              </a:spcAft>
              <a:buClr>
                <a:srgbClr val="000000"/>
              </a:buClr>
              <a:buSzPts val="2000"/>
              <a:buFont typeface="Helvetica Neue"/>
              <a:buNone/>
              <a:defRPr sz="2000"/>
            </a:lvl2pPr>
            <a:lvl3pPr marL="1371600" lvl="2" indent="-228600" algn="ctr">
              <a:lnSpc>
                <a:spcPct val="100000"/>
              </a:lnSpc>
              <a:spcBef>
                <a:spcPts val="0"/>
              </a:spcBef>
              <a:spcAft>
                <a:spcPts val="0"/>
              </a:spcAft>
              <a:buClr>
                <a:srgbClr val="000000"/>
              </a:buClr>
              <a:buSzPts val="2000"/>
              <a:buFont typeface="Helvetica Neue"/>
              <a:buNone/>
              <a:defRPr sz="2000"/>
            </a:lvl3pPr>
            <a:lvl4pPr marL="1828800" lvl="3" indent="-228600" algn="ctr">
              <a:lnSpc>
                <a:spcPct val="100000"/>
              </a:lnSpc>
              <a:spcBef>
                <a:spcPts val="0"/>
              </a:spcBef>
              <a:spcAft>
                <a:spcPts val="0"/>
              </a:spcAft>
              <a:buClr>
                <a:srgbClr val="000000"/>
              </a:buClr>
              <a:buSzPts val="2000"/>
              <a:buFont typeface="Helvetica Neue"/>
              <a:buNone/>
              <a:defRPr sz="2000"/>
            </a:lvl4pPr>
            <a:lvl5pPr marL="2286000" lvl="4" indent="-228600" algn="ctr">
              <a:lnSpc>
                <a:spcPct val="100000"/>
              </a:lnSpc>
              <a:spcBef>
                <a:spcPts val="0"/>
              </a:spcBef>
              <a:spcAft>
                <a:spcPts val="0"/>
              </a:spcAft>
              <a:buClr>
                <a:srgbClr val="000000"/>
              </a:buClr>
              <a:buSzPts val="2000"/>
              <a:buFont typeface="Helvetica Neue"/>
              <a:buNone/>
              <a:defRPr sz="2000"/>
            </a:lvl5pPr>
            <a:lvl6pPr marL="2743200" lvl="5" indent="-292100" algn="l">
              <a:lnSpc>
                <a:spcPct val="100000"/>
              </a:lnSpc>
              <a:spcBef>
                <a:spcPts val="2200"/>
              </a:spcBef>
              <a:spcAft>
                <a:spcPts val="0"/>
              </a:spcAft>
              <a:buClr>
                <a:srgbClr val="000000"/>
              </a:buClr>
              <a:buSzPts val="1000"/>
              <a:buChar char="•"/>
              <a:defRPr/>
            </a:lvl6pPr>
            <a:lvl7pPr marL="3200400" lvl="6" indent="-292100" algn="l">
              <a:lnSpc>
                <a:spcPct val="100000"/>
              </a:lnSpc>
              <a:spcBef>
                <a:spcPts val="2200"/>
              </a:spcBef>
              <a:spcAft>
                <a:spcPts val="0"/>
              </a:spcAft>
              <a:buClr>
                <a:srgbClr val="000000"/>
              </a:buClr>
              <a:buSzPts val="1000"/>
              <a:buChar char="•"/>
              <a:defRPr/>
            </a:lvl7pPr>
            <a:lvl8pPr marL="3657600" lvl="7" indent="-292100" algn="l">
              <a:lnSpc>
                <a:spcPct val="100000"/>
              </a:lnSpc>
              <a:spcBef>
                <a:spcPts val="2200"/>
              </a:spcBef>
              <a:spcAft>
                <a:spcPts val="0"/>
              </a:spcAft>
              <a:buClr>
                <a:srgbClr val="000000"/>
              </a:buClr>
              <a:buSzPts val="1000"/>
              <a:buChar char="•"/>
              <a:defRPr/>
            </a:lvl8pPr>
            <a:lvl9pPr marL="4114800" lvl="8" indent="-292100" algn="l">
              <a:lnSpc>
                <a:spcPct val="100000"/>
              </a:lnSpc>
              <a:spcBef>
                <a:spcPts val="2200"/>
              </a:spcBef>
              <a:spcAft>
                <a:spcPts val="0"/>
              </a:spcAft>
              <a:buClr>
                <a:srgbClr val="000000"/>
              </a:buClr>
              <a:buSzPts val="1000"/>
              <a:buChar char="•"/>
              <a:defRPr/>
            </a:lvl9pPr>
          </a:lstStyle>
          <a:p>
            <a:endParaRPr/>
          </a:p>
        </p:txBody>
      </p:sp>
      <p:sp>
        <p:nvSpPr>
          <p:cNvPr id="76" name="Google Shape;76;p18"/>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olo - In alto">
  <p:cSld name="Titolo - In alto">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1645295" y="133945"/>
            <a:ext cx="5853410" cy="1138536"/>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79" name="Google Shape;79;p19"/>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punti elenco">
  <p:cSld name="Titolo e punti elenco">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1645295" y="133945"/>
            <a:ext cx="5853410" cy="1138536"/>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82" name="Google Shape;82;p20"/>
          <p:cNvSpPr txBox="1">
            <a:spLocks noGrp="1"/>
          </p:cNvSpPr>
          <p:nvPr>
            <p:ph type="body" idx="1"/>
          </p:nvPr>
        </p:nvSpPr>
        <p:spPr>
          <a:xfrm>
            <a:off x="1645295" y="1366242"/>
            <a:ext cx="5853410" cy="3315147"/>
          </a:xfrm>
          <a:prstGeom prst="rect">
            <a:avLst/>
          </a:prstGeom>
          <a:noFill/>
          <a:ln>
            <a:noFill/>
          </a:ln>
        </p:spPr>
        <p:txBody>
          <a:bodyPr spcFirstLastPara="1" wrap="square" lIns="26775" tIns="26775" rIns="26775" bIns="26775" anchor="ctr" anchorCtr="0">
            <a:noAutofit/>
          </a:bodyPr>
          <a:lstStyle>
            <a:lvl1pPr marL="457200" lvl="0" indent="-292100" algn="l">
              <a:lnSpc>
                <a:spcPct val="100000"/>
              </a:lnSpc>
              <a:spcBef>
                <a:spcPts val="2200"/>
              </a:spcBef>
              <a:spcAft>
                <a:spcPts val="0"/>
              </a:spcAft>
              <a:buClr>
                <a:srgbClr val="000000"/>
              </a:buClr>
              <a:buSzPts val="1000"/>
              <a:buChar char="•"/>
              <a:defRPr/>
            </a:lvl1pPr>
            <a:lvl2pPr marL="914400" lvl="1" indent="-292100" algn="l">
              <a:lnSpc>
                <a:spcPct val="100000"/>
              </a:lnSpc>
              <a:spcBef>
                <a:spcPts val="2200"/>
              </a:spcBef>
              <a:spcAft>
                <a:spcPts val="0"/>
              </a:spcAft>
              <a:buClr>
                <a:srgbClr val="000000"/>
              </a:buClr>
              <a:buSzPts val="1000"/>
              <a:buChar char="•"/>
              <a:defRPr/>
            </a:lvl2pPr>
            <a:lvl3pPr marL="1371600" lvl="2" indent="-292100" algn="l">
              <a:lnSpc>
                <a:spcPct val="100000"/>
              </a:lnSpc>
              <a:spcBef>
                <a:spcPts val="2200"/>
              </a:spcBef>
              <a:spcAft>
                <a:spcPts val="0"/>
              </a:spcAft>
              <a:buClr>
                <a:srgbClr val="000000"/>
              </a:buClr>
              <a:buSzPts val="1000"/>
              <a:buChar char="•"/>
              <a:defRPr/>
            </a:lvl3pPr>
            <a:lvl4pPr marL="1828800" lvl="3" indent="-292100" algn="l">
              <a:lnSpc>
                <a:spcPct val="100000"/>
              </a:lnSpc>
              <a:spcBef>
                <a:spcPts val="2200"/>
              </a:spcBef>
              <a:spcAft>
                <a:spcPts val="0"/>
              </a:spcAft>
              <a:buClr>
                <a:srgbClr val="000000"/>
              </a:buClr>
              <a:buSzPts val="1000"/>
              <a:buChar char="•"/>
              <a:defRPr/>
            </a:lvl4pPr>
            <a:lvl5pPr marL="2286000" lvl="4" indent="-292100" algn="l">
              <a:lnSpc>
                <a:spcPct val="100000"/>
              </a:lnSpc>
              <a:spcBef>
                <a:spcPts val="2200"/>
              </a:spcBef>
              <a:spcAft>
                <a:spcPts val="0"/>
              </a:spcAft>
              <a:buClr>
                <a:srgbClr val="000000"/>
              </a:buClr>
              <a:buSzPts val="1000"/>
              <a:buChar char="•"/>
              <a:defRPr/>
            </a:lvl5pPr>
            <a:lvl6pPr marL="2743200" lvl="5" indent="-292100" algn="l">
              <a:lnSpc>
                <a:spcPct val="100000"/>
              </a:lnSpc>
              <a:spcBef>
                <a:spcPts val="2200"/>
              </a:spcBef>
              <a:spcAft>
                <a:spcPts val="0"/>
              </a:spcAft>
              <a:buClr>
                <a:srgbClr val="000000"/>
              </a:buClr>
              <a:buSzPts val="1000"/>
              <a:buChar char="•"/>
              <a:defRPr/>
            </a:lvl6pPr>
            <a:lvl7pPr marL="3200400" lvl="6" indent="-292100" algn="l">
              <a:lnSpc>
                <a:spcPct val="100000"/>
              </a:lnSpc>
              <a:spcBef>
                <a:spcPts val="2200"/>
              </a:spcBef>
              <a:spcAft>
                <a:spcPts val="0"/>
              </a:spcAft>
              <a:buClr>
                <a:srgbClr val="000000"/>
              </a:buClr>
              <a:buSzPts val="1000"/>
              <a:buChar char="•"/>
              <a:defRPr/>
            </a:lvl7pPr>
            <a:lvl8pPr marL="3657600" lvl="7" indent="-292100" algn="l">
              <a:lnSpc>
                <a:spcPct val="100000"/>
              </a:lnSpc>
              <a:spcBef>
                <a:spcPts val="2200"/>
              </a:spcBef>
              <a:spcAft>
                <a:spcPts val="0"/>
              </a:spcAft>
              <a:buClr>
                <a:srgbClr val="000000"/>
              </a:buClr>
              <a:buSzPts val="1000"/>
              <a:buChar char="•"/>
              <a:defRPr/>
            </a:lvl8pPr>
            <a:lvl9pPr marL="4114800" lvl="8" indent="-292100" algn="l">
              <a:lnSpc>
                <a:spcPct val="100000"/>
              </a:lnSpc>
              <a:spcBef>
                <a:spcPts val="2200"/>
              </a:spcBef>
              <a:spcAft>
                <a:spcPts val="0"/>
              </a:spcAft>
              <a:buClr>
                <a:srgbClr val="000000"/>
              </a:buClr>
              <a:buSzPts val="1000"/>
              <a:buChar char="•"/>
              <a:defRPr/>
            </a:lvl9pPr>
          </a:lstStyle>
          <a:p>
            <a:endParaRPr/>
          </a:p>
        </p:txBody>
      </p:sp>
      <p:sp>
        <p:nvSpPr>
          <p:cNvPr id="83" name="Google Shape;83;p20"/>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olo, punti elenco e foto">
  <p:cSld name="Titolo, punti elenco e foto">
    <p:spTree>
      <p:nvGrpSpPr>
        <p:cNvPr id="1" name="Shape 84"/>
        <p:cNvGrpSpPr/>
        <p:nvPr/>
      </p:nvGrpSpPr>
      <p:grpSpPr>
        <a:xfrm>
          <a:off x="0" y="0"/>
          <a:ext cx="0" cy="0"/>
          <a:chOff x="0" y="0"/>
          <a:chExt cx="0" cy="0"/>
        </a:xfrm>
      </p:grpSpPr>
      <p:sp>
        <p:nvSpPr>
          <p:cNvPr id="85" name="Google Shape;85;p21"/>
          <p:cNvSpPr>
            <a:spLocks noGrp="1"/>
          </p:cNvSpPr>
          <p:nvPr>
            <p:ph type="pic" idx="2"/>
          </p:nvPr>
        </p:nvSpPr>
        <p:spPr>
          <a:xfrm>
            <a:off x="4685854" y="1366242"/>
            <a:ext cx="2812852" cy="3315147"/>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9pPr>
          </a:lstStyle>
          <a:p>
            <a:endParaRPr/>
          </a:p>
        </p:txBody>
      </p:sp>
      <p:sp>
        <p:nvSpPr>
          <p:cNvPr id="86" name="Google Shape;86;p21"/>
          <p:cNvSpPr txBox="1">
            <a:spLocks noGrp="1"/>
          </p:cNvSpPr>
          <p:nvPr>
            <p:ph type="title"/>
          </p:nvPr>
        </p:nvSpPr>
        <p:spPr>
          <a:xfrm>
            <a:off x="1645295" y="133945"/>
            <a:ext cx="5853410" cy="1138536"/>
          </a:xfrm>
          <a:prstGeom prst="rect">
            <a:avLst/>
          </a:prstGeom>
          <a:noFill/>
          <a:ln>
            <a:noFill/>
          </a:ln>
        </p:spPr>
        <p:txBody>
          <a:bodyPr spcFirstLastPara="1" wrap="square" lIns="26775" tIns="26775" rIns="26775" bIns="26775" anchor="ctr" anchorCtr="0">
            <a:noAutofit/>
          </a:bodyPr>
          <a:lstStyle>
            <a:lvl1pPr lvl="0" algn="ctr">
              <a:lnSpc>
                <a:spcPct val="100000"/>
              </a:lnSpc>
              <a:spcBef>
                <a:spcPts val="0"/>
              </a:spcBef>
              <a:spcAft>
                <a:spcPts val="0"/>
              </a:spcAft>
              <a:buClr>
                <a:srgbClr val="000000"/>
              </a:buClr>
              <a:buSzPts val="700"/>
              <a:buNone/>
              <a:defRPr/>
            </a:lvl1pPr>
            <a:lvl2pPr lvl="1" algn="ctr">
              <a:lnSpc>
                <a:spcPct val="100000"/>
              </a:lnSpc>
              <a:spcBef>
                <a:spcPts val="0"/>
              </a:spcBef>
              <a:spcAft>
                <a:spcPts val="0"/>
              </a:spcAft>
              <a:buClr>
                <a:srgbClr val="000000"/>
              </a:buClr>
              <a:buSzPts val="700"/>
              <a:buNone/>
              <a:defRPr/>
            </a:lvl2pPr>
            <a:lvl3pPr lvl="2" algn="ctr">
              <a:lnSpc>
                <a:spcPct val="100000"/>
              </a:lnSpc>
              <a:spcBef>
                <a:spcPts val="0"/>
              </a:spcBef>
              <a:spcAft>
                <a:spcPts val="0"/>
              </a:spcAft>
              <a:buClr>
                <a:srgbClr val="000000"/>
              </a:buClr>
              <a:buSzPts val="700"/>
              <a:buNone/>
              <a:defRPr/>
            </a:lvl3pPr>
            <a:lvl4pPr lvl="3" algn="ctr">
              <a:lnSpc>
                <a:spcPct val="100000"/>
              </a:lnSpc>
              <a:spcBef>
                <a:spcPts val="0"/>
              </a:spcBef>
              <a:spcAft>
                <a:spcPts val="0"/>
              </a:spcAft>
              <a:buClr>
                <a:srgbClr val="000000"/>
              </a:buClr>
              <a:buSzPts val="700"/>
              <a:buNone/>
              <a:defRPr/>
            </a:lvl4pPr>
            <a:lvl5pPr lvl="4" algn="ctr">
              <a:lnSpc>
                <a:spcPct val="100000"/>
              </a:lnSpc>
              <a:spcBef>
                <a:spcPts val="0"/>
              </a:spcBef>
              <a:spcAft>
                <a:spcPts val="0"/>
              </a:spcAft>
              <a:buClr>
                <a:srgbClr val="000000"/>
              </a:buClr>
              <a:buSzPts val="700"/>
              <a:buNone/>
              <a:defRPr/>
            </a:lvl5pPr>
            <a:lvl6pPr lvl="5" algn="ctr">
              <a:lnSpc>
                <a:spcPct val="100000"/>
              </a:lnSpc>
              <a:spcBef>
                <a:spcPts val="0"/>
              </a:spcBef>
              <a:spcAft>
                <a:spcPts val="0"/>
              </a:spcAft>
              <a:buClr>
                <a:srgbClr val="000000"/>
              </a:buClr>
              <a:buSzPts val="700"/>
              <a:buNone/>
              <a:defRPr/>
            </a:lvl6pPr>
            <a:lvl7pPr lvl="6" algn="ctr">
              <a:lnSpc>
                <a:spcPct val="100000"/>
              </a:lnSpc>
              <a:spcBef>
                <a:spcPts val="0"/>
              </a:spcBef>
              <a:spcAft>
                <a:spcPts val="0"/>
              </a:spcAft>
              <a:buClr>
                <a:srgbClr val="000000"/>
              </a:buClr>
              <a:buSzPts val="700"/>
              <a:buNone/>
              <a:defRPr/>
            </a:lvl7pPr>
            <a:lvl8pPr lvl="7" algn="ctr">
              <a:lnSpc>
                <a:spcPct val="100000"/>
              </a:lnSpc>
              <a:spcBef>
                <a:spcPts val="0"/>
              </a:spcBef>
              <a:spcAft>
                <a:spcPts val="0"/>
              </a:spcAft>
              <a:buClr>
                <a:srgbClr val="000000"/>
              </a:buClr>
              <a:buSzPts val="700"/>
              <a:buNone/>
              <a:defRPr/>
            </a:lvl8pPr>
            <a:lvl9pPr lvl="8" algn="ctr">
              <a:lnSpc>
                <a:spcPct val="100000"/>
              </a:lnSpc>
              <a:spcBef>
                <a:spcPts val="0"/>
              </a:spcBef>
              <a:spcAft>
                <a:spcPts val="0"/>
              </a:spcAft>
              <a:buClr>
                <a:srgbClr val="000000"/>
              </a:buClr>
              <a:buSzPts val="700"/>
              <a:buNone/>
              <a:defRPr/>
            </a:lvl9pPr>
          </a:lstStyle>
          <a:p>
            <a:endParaRPr/>
          </a:p>
        </p:txBody>
      </p:sp>
      <p:sp>
        <p:nvSpPr>
          <p:cNvPr id="87" name="Google Shape;87;p21"/>
          <p:cNvSpPr txBox="1">
            <a:spLocks noGrp="1"/>
          </p:cNvSpPr>
          <p:nvPr>
            <p:ph type="body" idx="1"/>
          </p:nvPr>
        </p:nvSpPr>
        <p:spPr>
          <a:xfrm>
            <a:off x="1645295" y="1366242"/>
            <a:ext cx="2812852" cy="3315147"/>
          </a:xfrm>
          <a:prstGeom prst="rect">
            <a:avLst/>
          </a:prstGeom>
          <a:noFill/>
          <a:ln>
            <a:noFill/>
          </a:ln>
        </p:spPr>
        <p:txBody>
          <a:bodyPr spcFirstLastPara="1" wrap="square" lIns="26775" tIns="26775" rIns="26775" bIns="26775" anchor="ctr" anchorCtr="0">
            <a:noAutofit/>
          </a:bodyPr>
          <a:lstStyle>
            <a:lvl1pPr marL="457200" lvl="0" indent="-361950" algn="l">
              <a:lnSpc>
                <a:spcPct val="100000"/>
              </a:lnSpc>
              <a:spcBef>
                <a:spcPts val="1700"/>
              </a:spcBef>
              <a:spcAft>
                <a:spcPts val="0"/>
              </a:spcAft>
              <a:buClr>
                <a:srgbClr val="000000"/>
              </a:buClr>
              <a:buSzPts val="2100"/>
              <a:buFont typeface="Helvetica Neue"/>
              <a:buChar char="•"/>
              <a:defRPr sz="1400"/>
            </a:lvl1pPr>
            <a:lvl2pPr marL="914400" lvl="1" indent="-361950" algn="l">
              <a:lnSpc>
                <a:spcPct val="100000"/>
              </a:lnSpc>
              <a:spcBef>
                <a:spcPts val="1700"/>
              </a:spcBef>
              <a:spcAft>
                <a:spcPts val="0"/>
              </a:spcAft>
              <a:buClr>
                <a:srgbClr val="000000"/>
              </a:buClr>
              <a:buSzPts val="2100"/>
              <a:buFont typeface="Helvetica Neue"/>
              <a:buChar char="•"/>
              <a:defRPr sz="1400"/>
            </a:lvl2pPr>
            <a:lvl3pPr marL="1371600" lvl="2" indent="-361950" algn="l">
              <a:lnSpc>
                <a:spcPct val="100000"/>
              </a:lnSpc>
              <a:spcBef>
                <a:spcPts val="1700"/>
              </a:spcBef>
              <a:spcAft>
                <a:spcPts val="0"/>
              </a:spcAft>
              <a:buClr>
                <a:srgbClr val="000000"/>
              </a:buClr>
              <a:buSzPts val="2100"/>
              <a:buFont typeface="Helvetica Neue"/>
              <a:buChar char="•"/>
              <a:defRPr sz="1400"/>
            </a:lvl3pPr>
            <a:lvl4pPr marL="1828800" lvl="3" indent="-361950" algn="l">
              <a:lnSpc>
                <a:spcPct val="100000"/>
              </a:lnSpc>
              <a:spcBef>
                <a:spcPts val="1700"/>
              </a:spcBef>
              <a:spcAft>
                <a:spcPts val="0"/>
              </a:spcAft>
              <a:buClr>
                <a:srgbClr val="000000"/>
              </a:buClr>
              <a:buSzPts val="2100"/>
              <a:buFont typeface="Helvetica Neue"/>
              <a:buChar char="•"/>
              <a:defRPr sz="1400"/>
            </a:lvl4pPr>
            <a:lvl5pPr marL="2286000" lvl="4" indent="-361950" algn="l">
              <a:lnSpc>
                <a:spcPct val="100000"/>
              </a:lnSpc>
              <a:spcBef>
                <a:spcPts val="1700"/>
              </a:spcBef>
              <a:spcAft>
                <a:spcPts val="0"/>
              </a:spcAft>
              <a:buClr>
                <a:srgbClr val="000000"/>
              </a:buClr>
              <a:buSzPts val="2100"/>
              <a:buFont typeface="Helvetica Neue"/>
              <a:buChar char="•"/>
              <a:defRPr sz="1400"/>
            </a:lvl5pPr>
            <a:lvl6pPr marL="2743200" lvl="5" indent="-292100" algn="l">
              <a:lnSpc>
                <a:spcPct val="100000"/>
              </a:lnSpc>
              <a:spcBef>
                <a:spcPts val="2200"/>
              </a:spcBef>
              <a:spcAft>
                <a:spcPts val="0"/>
              </a:spcAft>
              <a:buClr>
                <a:srgbClr val="000000"/>
              </a:buClr>
              <a:buSzPts val="1000"/>
              <a:buChar char="•"/>
              <a:defRPr/>
            </a:lvl6pPr>
            <a:lvl7pPr marL="3200400" lvl="6" indent="-292100" algn="l">
              <a:lnSpc>
                <a:spcPct val="100000"/>
              </a:lnSpc>
              <a:spcBef>
                <a:spcPts val="2200"/>
              </a:spcBef>
              <a:spcAft>
                <a:spcPts val="0"/>
              </a:spcAft>
              <a:buClr>
                <a:srgbClr val="000000"/>
              </a:buClr>
              <a:buSzPts val="1000"/>
              <a:buChar char="•"/>
              <a:defRPr/>
            </a:lvl7pPr>
            <a:lvl8pPr marL="3657600" lvl="7" indent="-292100" algn="l">
              <a:lnSpc>
                <a:spcPct val="100000"/>
              </a:lnSpc>
              <a:spcBef>
                <a:spcPts val="2200"/>
              </a:spcBef>
              <a:spcAft>
                <a:spcPts val="0"/>
              </a:spcAft>
              <a:buClr>
                <a:srgbClr val="000000"/>
              </a:buClr>
              <a:buSzPts val="1000"/>
              <a:buChar char="•"/>
              <a:defRPr/>
            </a:lvl8pPr>
            <a:lvl9pPr marL="4114800" lvl="8" indent="-292100" algn="l">
              <a:lnSpc>
                <a:spcPct val="100000"/>
              </a:lnSpc>
              <a:spcBef>
                <a:spcPts val="2200"/>
              </a:spcBef>
              <a:spcAft>
                <a:spcPts val="0"/>
              </a:spcAft>
              <a:buClr>
                <a:srgbClr val="000000"/>
              </a:buClr>
              <a:buSzPts val="1000"/>
              <a:buChar char="•"/>
              <a:defRPr/>
            </a:lvl9pPr>
          </a:lstStyle>
          <a:p>
            <a:endParaRPr/>
          </a:p>
        </p:txBody>
      </p:sp>
      <p:sp>
        <p:nvSpPr>
          <p:cNvPr id="88" name="Google Shape;88;p21"/>
          <p:cNvSpPr txBox="1">
            <a:spLocks noGrp="1"/>
          </p:cNvSpPr>
          <p:nvPr>
            <p:ph type="sldNum" idx="12"/>
          </p:nvPr>
        </p:nvSpPr>
        <p:spPr>
          <a:xfrm>
            <a:off x="4482789" y="4902398"/>
            <a:ext cx="174851" cy="177404"/>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nti elenco">
  <p:cSld name="Punti elenco">
    <p:spTree>
      <p:nvGrpSpPr>
        <p:cNvPr id="1" name="Shape 89"/>
        <p:cNvGrpSpPr/>
        <p:nvPr/>
      </p:nvGrpSpPr>
      <p:grpSpPr>
        <a:xfrm>
          <a:off x="0" y="0"/>
          <a:ext cx="0" cy="0"/>
          <a:chOff x="0" y="0"/>
          <a:chExt cx="0" cy="0"/>
        </a:xfrm>
      </p:grpSpPr>
      <p:sp>
        <p:nvSpPr>
          <p:cNvPr id="90" name="Google Shape;90;p22"/>
          <p:cNvSpPr txBox="1">
            <a:spLocks noGrp="1"/>
          </p:cNvSpPr>
          <p:nvPr>
            <p:ph type="body" idx="1"/>
          </p:nvPr>
        </p:nvSpPr>
        <p:spPr>
          <a:xfrm>
            <a:off x="1645295" y="669726"/>
            <a:ext cx="5853410" cy="3804047"/>
          </a:xfrm>
          <a:prstGeom prst="rect">
            <a:avLst/>
          </a:prstGeom>
          <a:noFill/>
          <a:ln>
            <a:noFill/>
          </a:ln>
        </p:spPr>
        <p:txBody>
          <a:bodyPr spcFirstLastPara="1" wrap="square" lIns="26775" tIns="26775" rIns="26775" bIns="26775" anchor="ctr" anchorCtr="0">
            <a:noAutofit/>
          </a:bodyPr>
          <a:lstStyle>
            <a:lvl1pPr marL="457200" lvl="0" indent="-292100" algn="l">
              <a:lnSpc>
                <a:spcPct val="100000"/>
              </a:lnSpc>
              <a:spcBef>
                <a:spcPts val="2200"/>
              </a:spcBef>
              <a:spcAft>
                <a:spcPts val="0"/>
              </a:spcAft>
              <a:buClr>
                <a:srgbClr val="000000"/>
              </a:buClr>
              <a:buSzPts val="1000"/>
              <a:buChar char="•"/>
              <a:defRPr/>
            </a:lvl1pPr>
            <a:lvl2pPr marL="914400" lvl="1" indent="-292100" algn="l">
              <a:lnSpc>
                <a:spcPct val="100000"/>
              </a:lnSpc>
              <a:spcBef>
                <a:spcPts val="2200"/>
              </a:spcBef>
              <a:spcAft>
                <a:spcPts val="0"/>
              </a:spcAft>
              <a:buClr>
                <a:srgbClr val="000000"/>
              </a:buClr>
              <a:buSzPts val="1000"/>
              <a:buChar char="•"/>
              <a:defRPr/>
            </a:lvl2pPr>
            <a:lvl3pPr marL="1371600" lvl="2" indent="-292100" algn="l">
              <a:lnSpc>
                <a:spcPct val="100000"/>
              </a:lnSpc>
              <a:spcBef>
                <a:spcPts val="2200"/>
              </a:spcBef>
              <a:spcAft>
                <a:spcPts val="0"/>
              </a:spcAft>
              <a:buClr>
                <a:srgbClr val="000000"/>
              </a:buClr>
              <a:buSzPts val="1000"/>
              <a:buChar char="•"/>
              <a:defRPr/>
            </a:lvl3pPr>
            <a:lvl4pPr marL="1828800" lvl="3" indent="-292100" algn="l">
              <a:lnSpc>
                <a:spcPct val="100000"/>
              </a:lnSpc>
              <a:spcBef>
                <a:spcPts val="2200"/>
              </a:spcBef>
              <a:spcAft>
                <a:spcPts val="0"/>
              </a:spcAft>
              <a:buClr>
                <a:srgbClr val="000000"/>
              </a:buClr>
              <a:buSzPts val="1000"/>
              <a:buChar char="•"/>
              <a:defRPr/>
            </a:lvl4pPr>
            <a:lvl5pPr marL="2286000" lvl="4" indent="-292100" algn="l">
              <a:lnSpc>
                <a:spcPct val="100000"/>
              </a:lnSpc>
              <a:spcBef>
                <a:spcPts val="2200"/>
              </a:spcBef>
              <a:spcAft>
                <a:spcPts val="0"/>
              </a:spcAft>
              <a:buClr>
                <a:srgbClr val="000000"/>
              </a:buClr>
              <a:buSzPts val="1000"/>
              <a:buChar char="•"/>
              <a:defRPr/>
            </a:lvl5pPr>
            <a:lvl6pPr marL="2743200" lvl="5" indent="-292100" algn="l">
              <a:lnSpc>
                <a:spcPct val="100000"/>
              </a:lnSpc>
              <a:spcBef>
                <a:spcPts val="2200"/>
              </a:spcBef>
              <a:spcAft>
                <a:spcPts val="0"/>
              </a:spcAft>
              <a:buClr>
                <a:srgbClr val="000000"/>
              </a:buClr>
              <a:buSzPts val="1000"/>
              <a:buChar char="•"/>
              <a:defRPr/>
            </a:lvl6pPr>
            <a:lvl7pPr marL="3200400" lvl="6" indent="-292100" algn="l">
              <a:lnSpc>
                <a:spcPct val="100000"/>
              </a:lnSpc>
              <a:spcBef>
                <a:spcPts val="2200"/>
              </a:spcBef>
              <a:spcAft>
                <a:spcPts val="0"/>
              </a:spcAft>
              <a:buClr>
                <a:srgbClr val="000000"/>
              </a:buClr>
              <a:buSzPts val="1000"/>
              <a:buChar char="•"/>
              <a:defRPr/>
            </a:lvl7pPr>
            <a:lvl8pPr marL="3657600" lvl="7" indent="-292100" algn="l">
              <a:lnSpc>
                <a:spcPct val="100000"/>
              </a:lnSpc>
              <a:spcBef>
                <a:spcPts val="2200"/>
              </a:spcBef>
              <a:spcAft>
                <a:spcPts val="0"/>
              </a:spcAft>
              <a:buClr>
                <a:srgbClr val="000000"/>
              </a:buClr>
              <a:buSzPts val="1000"/>
              <a:buChar char="•"/>
              <a:defRPr/>
            </a:lvl8pPr>
            <a:lvl9pPr marL="4114800" lvl="8" indent="-292100" algn="l">
              <a:lnSpc>
                <a:spcPct val="100000"/>
              </a:lnSpc>
              <a:spcBef>
                <a:spcPts val="2200"/>
              </a:spcBef>
              <a:spcAft>
                <a:spcPts val="0"/>
              </a:spcAft>
              <a:buClr>
                <a:srgbClr val="000000"/>
              </a:buClr>
              <a:buSzPts val="1000"/>
              <a:buChar char="•"/>
              <a:defRPr/>
            </a:lvl9pPr>
          </a:lstStyle>
          <a:p>
            <a:endParaRPr/>
          </a:p>
        </p:txBody>
      </p:sp>
      <p:sp>
        <p:nvSpPr>
          <p:cNvPr id="91" name="Google Shape;91;p22"/>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oto - 3 per pagina">
  <p:cSld name="Foto - 3 per pagina">
    <p:spTree>
      <p:nvGrpSpPr>
        <p:cNvPr id="1" name="Shape 92"/>
        <p:cNvGrpSpPr/>
        <p:nvPr/>
      </p:nvGrpSpPr>
      <p:grpSpPr>
        <a:xfrm>
          <a:off x="0" y="0"/>
          <a:ext cx="0" cy="0"/>
          <a:chOff x="0" y="0"/>
          <a:chExt cx="0" cy="0"/>
        </a:xfrm>
      </p:grpSpPr>
      <p:sp>
        <p:nvSpPr>
          <p:cNvPr id="93" name="Google Shape;93;p23"/>
          <p:cNvSpPr>
            <a:spLocks noGrp="1"/>
          </p:cNvSpPr>
          <p:nvPr>
            <p:ph type="pic" idx="2"/>
          </p:nvPr>
        </p:nvSpPr>
        <p:spPr>
          <a:xfrm>
            <a:off x="4685854" y="2685604"/>
            <a:ext cx="2812852" cy="1989088"/>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9pPr>
          </a:lstStyle>
          <a:p>
            <a:endParaRPr/>
          </a:p>
        </p:txBody>
      </p:sp>
      <p:sp>
        <p:nvSpPr>
          <p:cNvPr id="94" name="Google Shape;94;p23"/>
          <p:cNvSpPr>
            <a:spLocks noGrp="1"/>
          </p:cNvSpPr>
          <p:nvPr>
            <p:ph type="pic" idx="3"/>
          </p:nvPr>
        </p:nvSpPr>
        <p:spPr>
          <a:xfrm>
            <a:off x="4685854" y="468808"/>
            <a:ext cx="2812852" cy="1989088"/>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9pPr>
          </a:lstStyle>
          <a:p>
            <a:endParaRPr/>
          </a:p>
        </p:txBody>
      </p:sp>
      <p:sp>
        <p:nvSpPr>
          <p:cNvPr id="95" name="Google Shape;95;p23"/>
          <p:cNvSpPr>
            <a:spLocks noGrp="1"/>
          </p:cNvSpPr>
          <p:nvPr>
            <p:ph type="pic" idx="4"/>
          </p:nvPr>
        </p:nvSpPr>
        <p:spPr>
          <a:xfrm>
            <a:off x="1645295" y="468808"/>
            <a:ext cx="2812852" cy="4205883"/>
          </a:xfrm>
          <a:prstGeom prst="rect">
            <a:avLst/>
          </a:prstGeom>
          <a:noFill/>
          <a:ln>
            <a:noFill/>
          </a:ln>
        </p:spPr>
        <p:txBody>
          <a:bodyPr spcFirstLastPara="1" wrap="square" lIns="34275" tIns="17150" rIns="34275" bIns="17150" anchor="t" anchorCtr="0">
            <a:noAutofit/>
          </a:bodyPr>
          <a:lstStyle>
            <a:lvl1pPr marR="0" lvl="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9pPr>
          </a:lstStyle>
          <a:p>
            <a:endParaRPr/>
          </a:p>
        </p:txBody>
      </p:sp>
      <p:sp>
        <p:nvSpPr>
          <p:cNvPr id="96" name="Google Shape;96;p23"/>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itazione">
  <p:cSld name="Citazione">
    <p:spTree>
      <p:nvGrpSpPr>
        <p:cNvPr id="1" name="Shape 97"/>
        <p:cNvGrpSpPr/>
        <p:nvPr/>
      </p:nvGrpSpPr>
      <p:grpSpPr>
        <a:xfrm>
          <a:off x="0" y="0"/>
          <a:ext cx="0" cy="0"/>
          <a:chOff x="0" y="0"/>
          <a:chExt cx="0" cy="0"/>
        </a:xfrm>
      </p:grpSpPr>
      <p:sp>
        <p:nvSpPr>
          <p:cNvPr id="98" name="Google Shape;98;p24"/>
          <p:cNvSpPr txBox="1">
            <a:spLocks noGrp="1"/>
          </p:cNvSpPr>
          <p:nvPr>
            <p:ph type="body" idx="1"/>
          </p:nvPr>
        </p:nvSpPr>
        <p:spPr>
          <a:xfrm>
            <a:off x="1812726" y="3355330"/>
            <a:ext cx="5518547" cy="242888"/>
          </a:xfrm>
          <a:prstGeom prst="rect">
            <a:avLst/>
          </a:prstGeom>
          <a:noFill/>
          <a:ln>
            <a:noFill/>
          </a:ln>
        </p:spPr>
        <p:txBody>
          <a:bodyPr spcFirstLastPara="1" wrap="square" lIns="26775" tIns="26775" rIns="26775" bIns="26775" anchor="t" anchorCtr="0">
            <a:noAutofit/>
          </a:bodyPr>
          <a:lstStyle>
            <a:lvl1pPr marL="457200" lvl="0" indent="-228600" algn="ctr">
              <a:lnSpc>
                <a:spcPct val="100000"/>
              </a:lnSpc>
              <a:spcBef>
                <a:spcPts val="0"/>
              </a:spcBef>
              <a:spcAft>
                <a:spcPts val="0"/>
              </a:spcAft>
              <a:buClr>
                <a:srgbClr val="000000"/>
              </a:buClr>
              <a:buSzPts val="1200"/>
              <a:buFont typeface="Helvetica Neue"/>
              <a:buNone/>
              <a:defRPr sz="1200" i="1"/>
            </a:lvl1pPr>
            <a:lvl2pPr marL="914400" lvl="1" indent="-292100" algn="l">
              <a:lnSpc>
                <a:spcPct val="100000"/>
              </a:lnSpc>
              <a:spcBef>
                <a:spcPts val="2200"/>
              </a:spcBef>
              <a:spcAft>
                <a:spcPts val="0"/>
              </a:spcAft>
              <a:buClr>
                <a:srgbClr val="000000"/>
              </a:buClr>
              <a:buSzPts val="1000"/>
              <a:buChar char="•"/>
              <a:defRPr/>
            </a:lvl2pPr>
            <a:lvl3pPr marL="1371600" lvl="2" indent="-292100" algn="l">
              <a:lnSpc>
                <a:spcPct val="100000"/>
              </a:lnSpc>
              <a:spcBef>
                <a:spcPts val="2200"/>
              </a:spcBef>
              <a:spcAft>
                <a:spcPts val="0"/>
              </a:spcAft>
              <a:buClr>
                <a:srgbClr val="000000"/>
              </a:buClr>
              <a:buSzPts val="1000"/>
              <a:buChar char="•"/>
              <a:defRPr/>
            </a:lvl3pPr>
            <a:lvl4pPr marL="1828800" lvl="3" indent="-292100" algn="l">
              <a:lnSpc>
                <a:spcPct val="100000"/>
              </a:lnSpc>
              <a:spcBef>
                <a:spcPts val="2200"/>
              </a:spcBef>
              <a:spcAft>
                <a:spcPts val="0"/>
              </a:spcAft>
              <a:buClr>
                <a:srgbClr val="000000"/>
              </a:buClr>
              <a:buSzPts val="1000"/>
              <a:buChar char="•"/>
              <a:defRPr/>
            </a:lvl4pPr>
            <a:lvl5pPr marL="2286000" lvl="4" indent="-292100" algn="l">
              <a:lnSpc>
                <a:spcPct val="100000"/>
              </a:lnSpc>
              <a:spcBef>
                <a:spcPts val="2200"/>
              </a:spcBef>
              <a:spcAft>
                <a:spcPts val="0"/>
              </a:spcAft>
              <a:buClr>
                <a:srgbClr val="000000"/>
              </a:buClr>
              <a:buSzPts val="1000"/>
              <a:buChar char="•"/>
              <a:defRPr/>
            </a:lvl5pPr>
            <a:lvl6pPr marL="2743200" lvl="5" indent="-292100" algn="l">
              <a:lnSpc>
                <a:spcPct val="100000"/>
              </a:lnSpc>
              <a:spcBef>
                <a:spcPts val="2200"/>
              </a:spcBef>
              <a:spcAft>
                <a:spcPts val="0"/>
              </a:spcAft>
              <a:buClr>
                <a:srgbClr val="000000"/>
              </a:buClr>
              <a:buSzPts val="1000"/>
              <a:buChar char="•"/>
              <a:defRPr/>
            </a:lvl6pPr>
            <a:lvl7pPr marL="3200400" lvl="6" indent="-292100" algn="l">
              <a:lnSpc>
                <a:spcPct val="100000"/>
              </a:lnSpc>
              <a:spcBef>
                <a:spcPts val="2200"/>
              </a:spcBef>
              <a:spcAft>
                <a:spcPts val="0"/>
              </a:spcAft>
              <a:buClr>
                <a:srgbClr val="000000"/>
              </a:buClr>
              <a:buSzPts val="1000"/>
              <a:buChar char="•"/>
              <a:defRPr/>
            </a:lvl7pPr>
            <a:lvl8pPr marL="3657600" lvl="7" indent="-292100" algn="l">
              <a:lnSpc>
                <a:spcPct val="100000"/>
              </a:lnSpc>
              <a:spcBef>
                <a:spcPts val="2200"/>
              </a:spcBef>
              <a:spcAft>
                <a:spcPts val="0"/>
              </a:spcAft>
              <a:buClr>
                <a:srgbClr val="000000"/>
              </a:buClr>
              <a:buSzPts val="1000"/>
              <a:buChar char="•"/>
              <a:defRPr/>
            </a:lvl8pPr>
            <a:lvl9pPr marL="4114800" lvl="8" indent="-292100" algn="l">
              <a:lnSpc>
                <a:spcPct val="100000"/>
              </a:lnSpc>
              <a:spcBef>
                <a:spcPts val="2200"/>
              </a:spcBef>
              <a:spcAft>
                <a:spcPts val="0"/>
              </a:spcAft>
              <a:buClr>
                <a:srgbClr val="000000"/>
              </a:buClr>
              <a:buSzPts val="1000"/>
              <a:buChar char="•"/>
              <a:defRPr/>
            </a:lvl9pPr>
          </a:lstStyle>
          <a:p>
            <a:endParaRPr/>
          </a:p>
        </p:txBody>
      </p:sp>
      <p:sp>
        <p:nvSpPr>
          <p:cNvPr id="99" name="Google Shape;99;p24"/>
          <p:cNvSpPr txBox="1">
            <a:spLocks noGrp="1"/>
          </p:cNvSpPr>
          <p:nvPr>
            <p:ph type="body" idx="2"/>
          </p:nvPr>
        </p:nvSpPr>
        <p:spPr>
          <a:xfrm>
            <a:off x="1812726" y="2249091"/>
            <a:ext cx="5518547" cy="323850"/>
          </a:xfrm>
          <a:prstGeom prst="rect">
            <a:avLst/>
          </a:prstGeom>
          <a:noFill/>
          <a:ln>
            <a:noFill/>
          </a:ln>
        </p:spPr>
        <p:txBody>
          <a:bodyPr spcFirstLastPara="1" wrap="square" lIns="26775" tIns="26775" rIns="26775" bIns="26775" anchor="ctr" anchorCtr="0">
            <a:noAutofit/>
          </a:bodyPr>
          <a:lstStyle>
            <a:lvl1pPr marL="457200" lvl="0" indent="-228600" algn="ctr">
              <a:lnSpc>
                <a:spcPct val="100000"/>
              </a:lnSpc>
              <a:spcBef>
                <a:spcPts val="0"/>
              </a:spcBef>
              <a:spcAft>
                <a:spcPts val="0"/>
              </a:spcAft>
              <a:buClr>
                <a:srgbClr val="000000"/>
              </a:buClr>
              <a:buSzPts val="1700"/>
              <a:buFont typeface="Helvetica Neue"/>
              <a:buNone/>
              <a:defRPr sz="1700">
                <a:latin typeface="Helvetica Neue"/>
                <a:ea typeface="Helvetica Neue"/>
                <a:cs typeface="Helvetica Neue"/>
                <a:sym typeface="Helvetica Neue"/>
              </a:defRPr>
            </a:lvl1pPr>
            <a:lvl2pPr marL="914400" lvl="1" indent="-292100" algn="l">
              <a:lnSpc>
                <a:spcPct val="100000"/>
              </a:lnSpc>
              <a:spcBef>
                <a:spcPts val="2200"/>
              </a:spcBef>
              <a:spcAft>
                <a:spcPts val="0"/>
              </a:spcAft>
              <a:buClr>
                <a:srgbClr val="000000"/>
              </a:buClr>
              <a:buSzPts val="1000"/>
              <a:buChar char="•"/>
              <a:defRPr/>
            </a:lvl2pPr>
            <a:lvl3pPr marL="1371600" lvl="2" indent="-292100" algn="l">
              <a:lnSpc>
                <a:spcPct val="100000"/>
              </a:lnSpc>
              <a:spcBef>
                <a:spcPts val="2200"/>
              </a:spcBef>
              <a:spcAft>
                <a:spcPts val="0"/>
              </a:spcAft>
              <a:buClr>
                <a:srgbClr val="000000"/>
              </a:buClr>
              <a:buSzPts val="1000"/>
              <a:buChar char="•"/>
              <a:defRPr/>
            </a:lvl3pPr>
            <a:lvl4pPr marL="1828800" lvl="3" indent="-292100" algn="l">
              <a:lnSpc>
                <a:spcPct val="100000"/>
              </a:lnSpc>
              <a:spcBef>
                <a:spcPts val="2200"/>
              </a:spcBef>
              <a:spcAft>
                <a:spcPts val="0"/>
              </a:spcAft>
              <a:buClr>
                <a:srgbClr val="000000"/>
              </a:buClr>
              <a:buSzPts val="1000"/>
              <a:buChar char="•"/>
              <a:defRPr/>
            </a:lvl4pPr>
            <a:lvl5pPr marL="2286000" lvl="4" indent="-292100" algn="l">
              <a:lnSpc>
                <a:spcPct val="100000"/>
              </a:lnSpc>
              <a:spcBef>
                <a:spcPts val="2200"/>
              </a:spcBef>
              <a:spcAft>
                <a:spcPts val="0"/>
              </a:spcAft>
              <a:buClr>
                <a:srgbClr val="000000"/>
              </a:buClr>
              <a:buSzPts val="1000"/>
              <a:buChar char="•"/>
              <a:defRPr/>
            </a:lvl5pPr>
            <a:lvl6pPr marL="2743200" lvl="5" indent="-292100" algn="l">
              <a:lnSpc>
                <a:spcPct val="100000"/>
              </a:lnSpc>
              <a:spcBef>
                <a:spcPts val="2200"/>
              </a:spcBef>
              <a:spcAft>
                <a:spcPts val="0"/>
              </a:spcAft>
              <a:buClr>
                <a:srgbClr val="000000"/>
              </a:buClr>
              <a:buSzPts val="1000"/>
              <a:buChar char="•"/>
              <a:defRPr/>
            </a:lvl6pPr>
            <a:lvl7pPr marL="3200400" lvl="6" indent="-292100" algn="l">
              <a:lnSpc>
                <a:spcPct val="100000"/>
              </a:lnSpc>
              <a:spcBef>
                <a:spcPts val="2200"/>
              </a:spcBef>
              <a:spcAft>
                <a:spcPts val="0"/>
              </a:spcAft>
              <a:buClr>
                <a:srgbClr val="000000"/>
              </a:buClr>
              <a:buSzPts val="1000"/>
              <a:buChar char="•"/>
              <a:defRPr/>
            </a:lvl7pPr>
            <a:lvl8pPr marL="3657600" lvl="7" indent="-292100" algn="l">
              <a:lnSpc>
                <a:spcPct val="100000"/>
              </a:lnSpc>
              <a:spcBef>
                <a:spcPts val="2200"/>
              </a:spcBef>
              <a:spcAft>
                <a:spcPts val="0"/>
              </a:spcAft>
              <a:buClr>
                <a:srgbClr val="000000"/>
              </a:buClr>
              <a:buSzPts val="1000"/>
              <a:buChar char="•"/>
              <a:defRPr/>
            </a:lvl8pPr>
            <a:lvl9pPr marL="4114800" lvl="8" indent="-292100" algn="l">
              <a:lnSpc>
                <a:spcPct val="100000"/>
              </a:lnSpc>
              <a:spcBef>
                <a:spcPts val="2200"/>
              </a:spcBef>
              <a:spcAft>
                <a:spcPts val="0"/>
              </a:spcAft>
              <a:buClr>
                <a:srgbClr val="000000"/>
              </a:buClr>
              <a:buSzPts val="1000"/>
              <a:buChar char="•"/>
              <a:defRPr/>
            </a:lvl9pPr>
          </a:lstStyle>
          <a:p>
            <a:endParaRPr/>
          </a:p>
        </p:txBody>
      </p:sp>
      <p:sp>
        <p:nvSpPr>
          <p:cNvPr id="100" name="Google Shape;100;p24"/>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645295" y="133945"/>
            <a:ext cx="5853410" cy="1138536"/>
          </a:xfrm>
          <a:prstGeom prst="rect">
            <a:avLst/>
          </a:prstGeom>
          <a:noFill/>
          <a:ln>
            <a:noFill/>
          </a:ln>
        </p:spPr>
        <p:txBody>
          <a:bodyPr spcFirstLastPara="1" wrap="square" lIns="26775" tIns="26775" rIns="26775" bIns="26775" anchor="ctr" anchorCtr="0">
            <a:noAutofit/>
          </a:bodyPr>
          <a:lstStyle>
            <a:lvl1pPr marR="0" lvl="0"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4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52" name="Google Shape;52;p13"/>
          <p:cNvSpPr txBox="1">
            <a:spLocks noGrp="1"/>
          </p:cNvSpPr>
          <p:nvPr>
            <p:ph type="sldNum" idx="12"/>
          </p:nvPr>
        </p:nvSpPr>
        <p:spPr>
          <a:xfrm>
            <a:off x="4482789" y="4902398"/>
            <a:ext cx="174851" cy="179127"/>
          </a:xfrm>
          <a:prstGeom prst="rect">
            <a:avLst/>
          </a:prstGeom>
          <a:noFill/>
          <a:ln>
            <a:noFill/>
          </a:ln>
        </p:spPr>
        <p:txBody>
          <a:bodyPr spcFirstLastPara="1" wrap="square" lIns="26775" tIns="26775" rIns="26775" bIns="26775" anchor="t" anchorCtr="0">
            <a:noAutofit/>
          </a:bodyPr>
          <a:lstStyle>
            <a:lvl1pPr marL="0" marR="0" lvl="0"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800"/>
              <a:buFont typeface="Helvetica Neue Light"/>
              <a:buNone/>
              <a:defRPr sz="8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a:t>
            </a:fld>
            <a:endParaRPr/>
          </a:p>
        </p:txBody>
      </p:sp>
      <p:sp>
        <p:nvSpPr>
          <p:cNvPr id="53" name="Google Shape;53;p13"/>
          <p:cNvSpPr txBox="1">
            <a:spLocks noGrp="1"/>
          </p:cNvSpPr>
          <p:nvPr>
            <p:ph type="body" idx="1"/>
          </p:nvPr>
        </p:nvSpPr>
        <p:spPr>
          <a:xfrm>
            <a:off x="1645295" y="1366242"/>
            <a:ext cx="5853410" cy="3315147"/>
          </a:xfrm>
          <a:prstGeom prst="rect">
            <a:avLst/>
          </a:prstGeom>
          <a:noFill/>
          <a:ln>
            <a:noFill/>
          </a:ln>
        </p:spPr>
        <p:txBody>
          <a:bodyPr spcFirstLastPara="1" wrap="square" lIns="26775" tIns="26775" rIns="26775" bIns="26775" anchor="ctr" anchorCtr="0">
            <a:noAutofit/>
          </a:bodyPr>
          <a:lstStyle>
            <a:lvl1pPr marL="457200" marR="0" lvl="0"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1pPr>
            <a:lvl2pPr marL="914400" marR="0" lvl="1"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2pPr>
            <a:lvl3pPr marL="1371600" marR="0" lvl="2"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3pPr>
            <a:lvl4pPr marL="1828800" marR="0" lvl="3"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4pPr>
            <a:lvl5pPr marL="2286000" marR="0" lvl="4"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5pPr>
            <a:lvl6pPr marL="2743200" marR="0" lvl="5"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6pPr>
            <a:lvl7pPr marL="3200400" marR="0" lvl="6"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7pPr>
            <a:lvl8pPr marL="3657600" marR="0" lvl="7"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8pPr>
            <a:lvl9pPr marL="4114800" marR="0" lvl="8" indent="-381000" algn="l" rtl="0">
              <a:lnSpc>
                <a:spcPct val="100000"/>
              </a:lnSpc>
              <a:spcBef>
                <a:spcPts val="2200"/>
              </a:spcBef>
              <a:spcAft>
                <a:spcPts val="0"/>
              </a:spcAft>
              <a:buClr>
                <a:srgbClr val="000000"/>
              </a:buClr>
              <a:buSzPts val="2400"/>
              <a:buFont typeface="Helvetica Neue"/>
              <a:buChar char="•"/>
              <a:defRPr sz="17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www.agenziaentrate.gov.it/portale/web/guest/provvedimento-del-20-novembre-dac" TargetMode="External"/><Relationship Id="rId3" Type="http://schemas.openxmlformats.org/officeDocument/2006/relationships/image" Target="../media/image1.png"/><Relationship Id="rId7" Type="http://schemas.openxmlformats.org/officeDocument/2006/relationships/hyperlink" Target="https://www.gazzettaufficiale.it/eli/id/2023/03/25/23G00040/s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eur-lex.europa.eu/legal-content/IT/TXT/PDF/?uri=CELEX:32021L0514" TargetMode="External"/><Relationship Id="rId11" Type="http://schemas.openxmlformats.org/officeDocument/2006/relationships/hyperlink" Target="https://www.agenziaentrate.gov.it/portale/web/guest/scambio-automatico-di-informazioni-comunicate-dai-gestori-di-piattaforme-dac7/infogen-scambio-automatico-di-informazioni-comunicate-dai-gestori-di-piattaforme-dac7-imprese" TargetMode="External"/><Relationship Id="rId5" Type="http://schemas.openxmlformats.org/officeDocument/2006/relationships/image" Target="../media/image3.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agenziaentrate.gov.it/portale/documents/20143/5780651/Provvedimento_30_01_2024_DAC7.pdf/003ec65e-07d2-46e2-729f-967618a590c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agenziaentrate.gov.it/portale/web/guest/faq-gestori-di-piattaforme-impre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tarsoluzioni.it/product/software-dac-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blip>
          <a:srcRect b="6091"/>
          <a:stretch/>
        </p:blipFill>
        <p:spPr>
          <a:xfrm>
            <a:off x="58015" y="0"/>
            <a:ext cx="9027969" cy="5054864"/>
          </a:xfrm>
          <a:prstGeom prst="rect">
            <a:avLst/>
          </a:prstGeom>
          <a:noFill/>
          <a:ln>
            <a:noFill/>
          </a:ln>
        </p:spPr>
      </p:pic>
      <p:sp>
        <p:nvSpPr>
          <p:cNvPr id="112" name="Google Shape;112;p27"/>
          <p:cNvSpPr txBox="1"/>
          <p:nvPr/>
        </p:nvSpPr>
        <p:spPr>
          <a:xfrm>
            <a:off x="174666" y="1491805"/>
            <a:ext cx="5523400" cy="608071"/>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sz="2400" b="1" dirty="0">
                <a:solidFill>
                  <a:srgbClr val="262626"/>
                </a:solidFill>
                <a:latin typeface="Lato"/>
                <a:ea typeface="Lato"/>
                <a:cs typeface="Lato"/>
                <a:sym typeface="Lato"/>
              </a:rPr>
              <a:t>COMUNICAZIONE DAC7 </a:t>
            </a:r>
          </a:p>
        </p:txBody>
      </p:sp>
      <p:sp>
        <p:nvSpPr>
          <p:cNvPr id="113" name="Google Shape;113;p27"/>
          <p:cNvSpPr txBox="1"/>
          <p:nvPr/>
        </p:nvSpPr>
        <p:spPr>
          <a:xfrm>
            <a:off x="755650" y="2154012"/>
            <a:ext cx="4343400" cy="269700"/>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b="1" dirty="0">
              <a:solidFill>
                <a:srgbClr val="FF0000"/>
              </a:solidFill>
              <a:latin typeface="Lato Light"/>
              <a:ea typeface="Lato Light"/>
              <a:cs typeface="Lato Light"/>
              <a:sym typeface="Lato Light"/>
            </a:endParaRPr>
          </a:p>
        </p:txBody>
      </p:sp>
      <p:pic>
        <p:nvPicPr>
          <p:cNvPr id="114" name="Google Shape;114;p27" descr="STAR_Soluzioni.png"/>
          <p:cNvPicPr preferRelativeResize="0"/>
          <p:nvPr/>
        </p:nvPicPr>
        <p:blipFill rotWithShape="1">
          <a:blip r:embed="rId4">
            <a:alphaModFix/>
          </a:blip>
          <a:srcRect/>
          <a:stretch/>
        </p:blipFill>
        <p:spPr>
          <a:xfrm>
            <a:off x="346617" y="364797"/>
            <a:ext cx="2820765" cy="819175"/>
          </a:xfrm>
          <a:prstGeom prst="rect">
            <a:avLst/>
          </a:prstGeom>
          <a:noFill/>
          <a:ln>
            <a:noFill/>
          </a:ln>
        </p:spPr>
      </p:pic>
      <p:sp>
        <p:nvSpPr>
          <p:cNvPr id="8" name="CasellaDiTesto 7"/>
          <p:cNvSpPr txBox="1"/>
          <p:nvPr/>
        </p:nvSpPr>
        <p:spPr>
          <a:xfrm>
            <a:off x="0" y="4674141"/>
            <a:ext cx="9000067" cy="523220"/>
          </a:xfrm>
          <a:prstGeom prst="rect">
            <a:avLst/>
          </a:prstGeom>
          <a:noFill/>
        </p:spPr>
        <p:txBody>
          <a:bodyPr wrap="square" rtlCol="0">
            <a:spAutoFit/>
          </a:bodyPr>
          <a:lstStyle/>
          <a:p>
            <a:pPr algn="ctr"/>
            <a:r>
              <a:rPr lang="it-IT" sz="1000" b="1" dirty="0"/>
              <a:t>Star Soluzioni </a:t>
            </a:r>
            <a:r>
              <a:rPr lang="it-IT" b="1" dirty="0"/>
              <a:t>   </a:t>
            </a:r>
            <a:r>
              <a:rPr lang="it-IT" sz="1000" b="1" dirty="0"/>
              <a:t>di Star InfoStudio s.r.l. - Via Valparaiso 1 -  Milano (MI) - P.I. 05967700963 - Tel: 02 26600436 - www.starsoluzioni.it</a:t>
            </a:r>
          </a:p>
          <a:p>
            <a:endParaRPr lang="it-IT" dirty="0"/>
          </a:p>
        </p:txBody>
      </p:sp>
      <p:pic>
        <p:nvPicPr>
          <p:cNvPr id="9" name="Immagine 8" descr="kisspng-registered-trademark-symbol-logo-copyright-supreme-5b1710352e4172.2353549415282381331895.png"/>
          <p:cNvPicPr>
            <a:picLocks noChangeAspect="1"/>
          </p:cNvPicPr>
          <p:nvPr/>
        </p:nvPicPr>
        <p:blipFill>
          <a:blip r:embed="rId5"/>
          <a:stretch>
            <a:fillRect/>
          </a:stretch>
        </p:blipFill>
        <p:spPr>
          <a:xfrm>
            <a:off x="1471084" y="4728634"/>
            <a:ext cx="107949" cy="107949"/>
          </a:xfrm>
          <a:prstGeom prst="rect">
            <a:avLst/>
          </a:prstGeom>
        </p:spPr>
      </p:pic>
      <p:pic>
        <p:nvPicPr>
          <p:cNvPr id="10" name="Immagine 9" descr="kisspng-registered-trademark-symbol-logo-copyright-supreme-5b1710352e4172.2353549415282381331895.png"/>
          <p:cNvPicPr>
            <a:picLocks noChangeAspect="1"/>
          </p:cNvPicPr>
          <p:nvPr/>
        </p:nvPicPr>
        <p:blipFill>
          <a:blip r:embed="rId5"/>
          <a:stretch>
            <a:fillRect/>
          </a:stretch>
        </p:blipFill>
        <p:spPr>
          <a:xfrm>
            <a:off x="2847975" y="716492"/>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755650" y="2707959"/>
            <a:ext cx="4343400" cy="565777"/>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sz="1200" dirty="0">
              <a:solidFill>
                <a:srgbClr val="FF0000"/>
              </a:solidFill>
              <a:latin typeface="Lato Light"/>
              <a:ea typeface="Lato Light"/>
              <a:cs typeface="Lato Light"/>
              <a:sym typeface="Lato Light"/>
            </a:endParaRPr>
          </a:p>
        </p:txBody>
      </p:sp>
      <p:pic>
        <p:nvPicPr>
          <p:cNvPr id="2" name="Immagine 1">
            <a:extLst>
              <a:ext uri="{FF2B5EF4-FFF2-40B4-BE49-F238E27FC236}">
                <a16:creationId xmlns:a16="http://schemas.microsoft.com/office/drawing/2014/main" id="{AE6B6671-1E3C-429D-9E5D-E925940F4B7A}"/>
              </a:ext>
            </a:extLst>
          </p:cNvPr>
          <p:cNvPicPr>
            <a:picLocks noChangeAspect="1"/>
          </p:cNvPicPr>
          <p:nvPr/>
        </p:nvPicPr>
        <p:blipFill>
          <a:blip r:embed="rId6"/>
          <a:stretch>
            <a:fillRect/>
          </a:stretch>
        </p:blipFill>
        <p:spPr>
          <a:xfrm>
            <a:off x="1464926" y="2296526"/>
            <a:ext cx="2766098" cy="11315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lum bright="83000" contrast="-82000"/>
          </a:blip>
          <a:srcRect b="6091"/>
          <a:stretch/>
        </p:blipFill>
        <p:spPr>
          <a:xfrm>
            <a:off x="24966" y="14226"/>
            <a:ext cx="9027969" cy="5054864"/>
          </a:xfrm>
          <a:prstGeom prst="rect">
            <a:avLst/>
          </a:prstGeom>
          <a:noFill/>
          <a:ln>
            <a:noFill/>
          </a:ln>
        </p:spPr>
      </p:pic>
      <p:sp>
        <p:nvSpPr>
          <p:cNvPr id="112" name="Google Shape;112;p27"/>
          <p:cNvSpPr txBox="1"/>
          <p:nvPr/>
        </p:nvSpPr>
        <p:spPr>
          <a:xfrm>
            <a:off x="5466522" y="98414"/>
            <a:ext cx="3537960" cy="377238"/>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b="1" dirty="0">
                <a:solidFill>
                  <a:srgbClr val="262626"/>
                </a:solidFill>
                <a:latin typeface="Lato"/>
                <a:ea typeface="Lato"/>
                <a:cs typeface="Lato"/>
                <a:sym typeface="Lato"/>
              </a:rPr>
              <a:t>Comunicazione DAC7 </a:t>
            </a:r>
          </a:p>
        </p:txBody>
      </p:sp>
      <p:sp>
        <p:nvSpPr>
          <p:cNvPr id="113" name="Google Shape;113;p27"/>
          <p:cNvSpPr txBox="1"/>
          <p:nvPr/>
        </p:nvSpPr>
        <p:spPr>
          <a:xfrm>
            <a:off x="269801" y="2314987"/>
            <a:ext cx="4343400" cy="269700"/>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b="1" dirty="0">
              <a:solidFill>
                <a:srgbClr val="FF0000"/>
              </a:solidFill>
              <a:latin typeface="Lato Light"/>
              <a:ea typeface="Lato Light"/>
              <a:cs typeface="Lato Light"/>
              <a:sym typeface="Lato Light"/>
            </a:endParaRPr>
          </a:p>
        </p:txBody>
      </p:sp>
      <p:pic>
        <p:nvPicPr>
          <p:cNvPr id="114" name="Google Shape;114;p27" descr="STAR_Soluzioni.png"/>
          <p:cNvPicPr preferRelativeResize="0"/>
          <p:nvPr/>
        </p:nvPicPr>
        <p:blipFill rotWithShape="1">
          <a:blip r:embed="rId4">
            <a:alphaModFix/>
          </a:blip>
          <a:srcRect/>
          <a:stretch/>
        </p:blipFill>
        <p:spPr>
          <a:xfrm>
            <a:off x="114704" y="93128"/>
            <a:ext cx="1157505" cy="311064"/>
          </a:xfrm>
          <a:prstGeom prst="rect">
            <a:avLst/>
          </a:prstGeom>
          <a:noFill/>
          <a:ln>
            <a:noFill/>
          </a:ln>
        </p:spPr>
      </p:pic>
      <p:sp>
        <p:nvSpPr>
          <p:cNvPr id="8" name="CasellaDiTesto 7"/>
          <p:cNvSpPr txBox="1"/>
          <p:nvPr/>
        </p:nvSpPr>
        <p:spPr>
          <a:xfrm>
            <a:off x="0" y="4889584"/>
            <a:ext cx="9000067" cy="253916"/>
          </a:xfrm>
          <a:prstGeom prst="rect">
            <a:avLst/>
          </a:prstGeom>
          <a:noFill/>
        </p:spPr>
        <p:txBody>
          <a:bodyPr wrap="square" rtlCol="0">
            <a:spAutoFit/>
          </a:bodyPr>
          <a:lstStyle/>
          <a:p>
            <a:pPr algn="ctr"/>
            <a:r>
              <a:rPr lang="it-IT" sz="700" b="1" dirty="0"/>
              <a:t>Star Soluzioni </a:t>
            </a:r>
            <a:r>
              <a:rPr lang="it-IT" sz="1050" b="1" dirty="0"/>
              <a:t>   </a:t>
            </a:r>
            <a:r>
              <a:rPr lang="it-IT" sz="700" b="1" dirty="0"/>
              <a:t>di Star InfoStudio s.r.l. - Via Valparaiso 1 -  Milano (MI) - P.I. 05967700963 - Tel: 02 26600436 - www.starsoluzioni.it</a:t>
            </a:r>
            <a:endParaRPr lang="it-IT" dirty="0"/>
          </a:p>
        </p:txBody>
      </p:sp>
      <p:pic>
        <p:nvPicPr>
          <p:cNvPr id="10" name="Immagine 9" descr="kisspng-registered-trademark-symbol-logo-copyright-supreme-5b1710352e4172.2353549415282381331895.png"/>
          <p:cNvPicPr>
            <a:picLocks noChangeAspect="1"/>
          </p:cNvPicPr>
          <p:nvPr/>
        </p:nvPicPr>
        <p:blipFill>
          <a:blip r:embed="rId5"/>
          <a:stretch>
            <a:fillRect/>
          </a:stretch>
        </p:blipFill>
        <p:spPr>
          <a:xfrm>
            <a:off x="1171575" y="166527"/>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218289" y="1571330"/>
            <a:ext cx="2223212" cy="377177"/>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r>
              <a:rPr lang="it-IT" sz="1200" dirty="0">
                <a:solidFill>
                  <a:schemeClr val="accent5"/>
                </a:solidFill>
                <a:latin typeface="Lato Light"/>
                <a:ea typeface="Lato Light"/>
                <a:cs typeface="Lato Light"/>
                <a:sym typeface="Lato Light"/>
              </a:rPr>
              <a:t>NORMATIVA DI RIFERIMENTO</a:t>
            </a:r>
          </a:p>
        </p:txBody>
      </p:sp>
      <p:sp>
        <p:nvSpPr>
          <p:cNvPr id="12" name="CasellaDiTesto 11"/>
          <p:cNvSpPr txBox="1"/>
          <p:nvPr/>
        </p:nvSpPr>
        <p:spPr>
          <a:xfrm>
            <a:off x="221673" y="526472"/>
            <a:ext cx="3789218" cy="338554"/>
          </a:xfrm>
          <a:prstGeom prst="rect">
            <a:avLst/>
          </a:prstGeom>
          <a:noFill/>
        </p:spPr>
        <p:txBody>
          <a:bodyPr wrap="square" rtlCol="0">
            <a:spAutoFit/>
          </a:bodyPr>
          <a:lstStyle/>
          <a:p>
            <a:r>
              <a:rPr lang="it-IT" sz="1600" b="1" dirty="0"/>
              <a:t>COS’E</a:t>
            </a:r>
            <a:r>
              <a:rPr lang="it-IT" b="1" dirty="0"/>
              <a:t>’ DAC7?</a:t>
            </a:r>
          </a:p>
        </p:txBody>
      </p:sp>
      <p:sp>
        <p:nvSpPr>
          <p:cNvPr id="13" name="CasellaDiTesto 12"/>
          <p:cNvSpPr txBox="1"/>
          <p:nvPr/>
        </p:nvSpPr>
        <p:spPr>
          <a:xfrm>
            <a:off x="155575" y="848604"/>
            <a:ext cx="8766752" cy="600164"/>
          </a:xfrm>
          <a:prstGeom prst="rect">
            <a:avLst/>
          </a:prstGeom>
          <a:noFill/>
        </p:spPr>
        <p:txBody>
          <a:bodyPr wrap="square" rtlCol="0">
            <a:spAutoFit/>
          </a:bodyPr>
          <a:lstStyle/>
          <a:p>
            <a:r>
              <a:rPr lang="it-IT" sz="1100" dirty="0"/>
              <a:t>La DAC7 è la nuova normativa europea (direttiva UE 2021/514 ) che ha l'obiettivo di contrastare l'evasione fiscale per le attività di commercio online.</a:t>
            </a:r>
          </a:p>
          <a:p>
            <a:r>
              <a:rPr lang="it-IT" sz="1100" dirty="0"/>
              <a:t>In Italia il decreto legislativo n. 32 del 1° marzo 2023 ha dato attuazione alla suddetta direttiva</a:t>
            </a:r>
          </a:p>
        </p:txBody>
      </p:sp>
      <p:sp>
        <p:nvSpPr>
          <p:cNvPr id="1029" name="AutoShape 5"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1" name="CasellaDiTesto 20">
            <a:extLst>
              <a:ext uri="{FF2B5EF4-FFF2-40B4-BE49-F238E27FC236}">
                <a16:creationId xmlns:a16="http://schemas.microsoft.com/office/drawing/2014/main" id="{351AA20F-F793-41FB-97E5-B12E4290717E}"/>
              </a:ext>
            </a:extLst>
          </p:cNvPr>
          <p:cNvSpPr txBox="1"/>
          <p:nvPr/>
        </p:nvSpPr>
        <p:spPr>
          <a:xfrm>
            <a:off x="0" y="1903192"/>
            <a:ext cx="8766752" cy="938719"/>
          </a:xfrm>
          <a:prstGeom prst="rect">
            <a:avLst/>
          </a:prstGeom>
          <a:noFill/>
        </p:spPr>
        <p:txBody>
          <a:bodyPr wrap="square" rtlCol="0">
            <a:spAutoFit/>
          </a:bodyPr>
          <a:lstStyle/>
          <a:p>
            <a:pPr marL="171450" indent="-171450">
              <a:buFont typeface="Arial" panose="020B0604020202020204" pitchFamily="34" charset="0"/>
              <a:buChar char="•"/>
            </a:pPr>
            <a:r>
              <a:rPr lang="it-IT" sz="1100" u="sng" dirty="0">
                <a:solidFill>
                  <a:srgbClr val="EB641F"/>
                </a:solidFill>
                <a:latin typeface="+mj-lt"/>
                <a:hlinkClick r:id="rId6">
                  <a:extLst>
                    <a:ext uri="{A12FA001-AC4F-418D-AE19-62706E023703}">
                      <ahyp:hlinkClr xmlns:ahyp="http://schemas.microsoft.com/office/drawing/2018/hyperlinkcolor" val="tx"/>
                    </a:ext>
                  </a:extLst>
                </a:hlinkClick>
              </a:rPr>
              <a:t>Direttiva (UE) 2021/514 del Consiglio del 22 marzo 2021 recante modifica della direttiva 2011/16/UE relativa alla cooperazione amministrativa nel settore fiscale</a:t>
            </a:r>
            <a:endParaRPr lang="it-IT" sz="1100" u="sng" dirty="0">
              <a:solidFill>
                <a:srgbClr val="EB641F"/>
              </a:solidFill>
              <a:latin typeface="+mj-lt"/>
            </a:endParaRPr>
          </a:p>
          <a:p>
            <a:pPr marL="171450" indent="-171450">
              <a:buFont typeface="Arial" panose="020B0604020202020204" pitchFamily="34" charset="0"/>
              <a:buChar char="•"/>
            </a:pPr>
            <a:r>
              <a:rPr lang="it-IT" sz="1100" u="sng" dirty="0">
                <a:solidFill>
                  <a:srgbClr val="EB641F"/>
                </a:solidFill>
                <a:latin typeface="+mj-lt"/>
                <a:hlinkClick r:id="rId7">
                  <a:extLst>
                    <a:ext uri="{A12FA001-AC4F-418D-AE19-62706E023703}">
                      <ahyp:hlinkClr xmlns:ahyp="http://schemas.microsoft.com/office/drawing/2018/hyperlinkcolor" val="tx"/>
                    </a:ext>
                  </a:extLst>
                </a:hlinkClick>
              </a:rPr>
              <a:t>Decreto legislativo del 1° marzo 2023, n. 32</a:t>
            </a:r>
            <a:endParaRPr lang="it-IT" sz="1100" u="sng" dirty="0">
              <a:solidFill>
                <a:srgbClr val="EB641F"/>
              </a:solidFill>
              <a:latin typeface="+mj-lt"/>
            </a:endParaRPr>
          </a:p>
          <a:p>
            <a:pPr marL="171450" indent="-171450">
              <a:buFont typeface="Arial" panose="020B0604020202020204" pitchFamily="34" charset="0"/>
              <a:buChar char="•"/>
            </a:pPr>
            <a:r>
              <a:rPr lang="it-IT" sz="1100" u="sng" dirty="0">
                <a:solidFill>
                  <a:srgbClr val="EB641F"/>
                </a:solidFill>
                <a:latin typeface="+mj-lt"/>
                <a:hlinkClick r:id="rId8">
                  <a:extLst>
                    <a:ext uri="{A12FA001-AC4F-418D-AE19-62706E023703}">
                      <ahyp:hlinkClr xmlns:ahyp="http://schemas.microsoft.com/office/drawing/2018/hyperlinkcolor" val="tx"/>
                    </a:ext>
                  </a:extLst>
                </a:hlinkClick>
              </a:rPr>
              <a:t>Provvedimento del 20 novembre 2023</a:t>
            </a:r>
            <a:r>
              <a:rPr lang="it-IT" sz="1100" dirty="0">
                <a:solidFill>
                  <a:srgbClr val="1C2024"/>
                </a:solidFill>
                <a:latin typeface="+mj-lt"/>
              </a:rPr>
              <a:t> </a:t>
            </a:r>
          </a:p>
          <a:p>
            <a:pPr marL="171450" indent="-171450">
              <a:buFont typeface="Arial" panose="020B0604020202020204" pitchFamily="34" charset="0"/>
              <a:buChar char="•"/>
            </a:pPr>
            <a:r>
              <a:rPr lang="it-IT" sz="1100" u="sng" dirty="0">
                <a:solidFill>
                  <a:srgbClr val="EB641F"/>
                </a:solidFill>
                <a:latin typeface="+mj-lt"/>
                <a:hlinkClick r:id="rId9">
                  <a:extLst>
                    <a:ext uri="{A12FA001-AC4F-418D-AE19-62706E023703}">
                      <ahyp:hlinkClr xmlns:ahyp="http://schemas.microsoft.com/office/drawing/2018/hyperlinkcolor" val="tx"/>
                    </a:ext>
                  </a:extLst>
                </a:hlinkClick>
              </a:rPr>
              <a:t>Provvedimento del 30 gennaio 2024 - pdf</a:t>
            </a:r>
            <a:endParaRPr lang="it-IT" sz="1100" dirty="0">
              <a:latin typeface="+mj-lt"/>
            </a:endParaRPr>
          </a:p>
        </p:txBody>
      </p:sp>
      <p:pic>
        <p:nvPicPr>
          <p:cNvPr id="2" name="Immagine 1">
            <a:extLst>
              <a:ext uri="{FF2B5EF4-FFF2-40B4-BE49-F238E27FC236}">
                <a16:creationId xmlns:a16="http://schemas.microsoft.com/office/drawing/2014/main" id="{5BDCC20F-607E-474F-A09F-4F27FD4D37A5}"/>
              </a:ext>
            </a:extLst>
          </p:cNvPr>
          <p:cNvPicPr>
            <a:picLocks noChangeAspect="1"/>
          </p:cNvPicPr>
          <p:nvPr/>
        </p:nvPicPr>
        <p:blipFill>
          <a:blip r:embed="rId10"/>
          <a:stretch>
            <a:fillRect/>
          </a:stretch>
        </p:blipFill>
        <p:spPr>
          <a:xfrm>
            <a:off x="4098588" y="2642173"/>
            <a:ext cx="3596962" cy="1909892"/>
          </a:xfrm>
          <a:prstGeom prst="rect">
            <a:avLst/>
          </a:prstGeom>
        </p:spPr>
      </p:pic>
      <p:sp>
        <p:nvSpPr>
          <p:cNvPr id="22" name="CasellaDiTesto 21">
            <a:extLst>
              <a:ext uri="{FF2B5EF4-FFF2-40B4-BE49-F238E27FC236}">
                <a16:creationId xmlns:a16="http://schemas.microsoft.com/office/drawing/2014/main" id="{216F6311-37AD-40A4-8C6F-88A00D5993A4}"/>
              </a:ext>
            </a:extLst>
          </p:cNvPr>
          <p:cNvSpPr txBox="1"/>
          <p:nvPr/>
        </p:nvSpPr>
        <p:spPr>
          <a:xfrm>
            <a:off x="350197" y="3301072"/>
            <a:ext cx="3249040" cy="261610"/>
          </a:xfrm>
          <a:prstGeom prst="rect">
            <a:avLst/>
          </a:prstGeom>
          <a:noFill/>
        </p:spPr>
        <p:txBody>
          <a:bodyPr wrap="square" rtlCol="0">
            <a:spAutoFit/>
          </a:bodyPr>
          <a:lstStyle/>
          <a:p>
            <a:r>
              <a:rPr lang="it-IT" sz="1100" dirty="0">
                <a:hlinkClick r:id="rId11"/>
              </a:rPr>
              <a:t>Pagina Agenzia delle Entrate</a:t>
            </a:r>
            <a:endParaRPr lang="it-IT" sz="1100" dirty="0"/>
          </a:p>
        </p:txBody>
      </p:sp>
      <p:sp>
        <p:nvSpPr>
          <p:cNvPr id="3" name="Freccia a destra 2">
            <a:extLst>
              <a:ext uri="{FF2B5EF4-FFF2-40B4-BE49-F238E27FC236}">
                <a16:creationId xmlns:a16="http://schemas.microsoft.com/office/drawing/2014/main" id="{4620F484-33E1-461A-A43B-83B9E7D501E0}"/>
              </a:ext>
            </a:extLst>
          </p:cNvPr>
          <p:cNvSpPr/>
          <p:nvPr/>
        </p:nvSpPr>
        <p:spPr>
          <a:xfrm>
            <a:off x="2509736" y="3301072"/>
            <a:ext cx="706877"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3589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lum bright="83000" contrast="-82000"/>
          </a:blip>
          <a:srcRect b="6091"/>
          <a:stretch/>
        </p:blipFill>
        <p:spPr>
          <a:xfrm>
            <a:off x="24966" y="14226"/>
            <a:ext cx="9027969" cy="5054864"/>
          </a:xfrm>
          <a:prstGeom prst="rect">
            <a:avLst/>
          </a:prstGeom>
          <a:noFill/>
          <a:ln>
            <a:noFill/>
          </a:ln>
        </p:spPr>
      </p:pic>
      <p:sp>
        <p:nvSpPr>
          <p:cNvPr id="112" name="Google Shape;112;p27"/>
          <p:cNvSpPr txBox="1"/>
          <p:nvPr/>
        </p:nvSpPr>
        <p:spPr>
          <a:xfrm>
            <a:off x="5466522" y="98414"/>
            <a:ext cx="3537960" cy="377238"/>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b="1" dirty="0">
                <a:solidFill>
                  <a:srgbClr val="262626"/>
                </a:solidFill>
                <a:latin typeface="Lato"/>
                <a:ea typeface="Lato"/>
                <a:cs typeface="Lato"/>
                <a:sym typeface="Lato"/>
              </a:rPr>
              <a:t>Comunicazione DAC7 </a:t>
            </a:r>
          </a:p>
        </p:txBody>
      </p:sp>
      <p:sp>
        <p:nvSpPr>
          <p:cNvPr id="113" name="Google Shape;113;p27"/>
          <p:cNvSpPr txBox="1"/>
          <p:nvPr/>
        </p:nvSpPr>
        <p:spPr>
          <a:xfrm>
            <a:off x="269801" y="2314987"/>
            <a:ext cx="4343400" cy="269700"/>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b="1" dirty="0">
              <a:solidFill>
                <a:srgbClr val="FF0000"/>
              </a:solidFill>
              <a:latin typeface="Lato Light"/>
              <a:ea typeface="Lato Light"/>
              <a:cs typeface="Lato Light"/>
              <a:sym typeface="Lato Light"/>
            </a:endParaRPr>
          </a:p>
        </p:txBody>
      </p:sp>
      <p:pic>
        <p:nvPicPr>
          <p:cNvPr id="114" name="Google Shape;114;p27" descr="STAR_Soluzioni.png"/>
          <p:cNvPicPr preferRelativeResize="0"/>
          <p:nvPr/>
        </p:nvPicPr>
        <p:blipFill rotWithShape="1">
          <a:blip r:embed="rId4">
            <a:alphaModFix/>
          </a:blip>
          <a:srcRect/>
          <a:stretch/>
        </p:blipFill>
        <p:spPr>
          <a:xfrm>
            <a:off x="114704" y="93128"/>
            <a:ext cx="1157505" cy="311064"/>
          </a:xfrm>
          <a:prstGeom prst="rect">
            <a:avLst/>
          </a:prstGeom>
          <a:noFill/>
          <a:ln>
            <a:noFill/>
          </a:ln>
        </p:spPr>
      </p:pic>
      <p:sp>
        <p:nvSpPr>
          <p:cNvPr id="8" name="CasellaDiTesto 7"/>
          <p:cNvSpPr txBox="1"/>
          <p:nvPr/>
        </p:nvSpPr>
        <p:spPr>
          <a:xfrm>
            <a:off x="0" y="4889584"/>
            <a:ext cx="9000067" cy="253916"/>
          </a:xfrm>
          <a:prstGeom prst="rect">
            <a:avLst/>
          </a:prstGeom>
          <a:noFill/>
        </p:spPr>
        <p:txBody>
          <a:bodyPr wrap="square" rtlCol="0">
            <a:spAutoFit/>
          </a:bodyPr>
          <a:lstStyle/>
          <a:p>
            <a:pPr algn="ctr"/>
            <a:r>
              <a:rPr lang="it-IT" sz="700" b="1" dirty="0"/>
              <a:t>Star Soluzioni </a:t>
            </a:r>
            <a:r>
              <a:rPr lang="it-IT" sz="1050" b="1" dirty="0"/>
              <a:t>   </a:t>
            </a:r>
            <a:r>
              <a:rPr lang="it-IT" sz="700" b="1" dirty="0"/>
              <a:t>di Star InfoStudio s.r.l. - Via Valparaiso 1 -  Milano (MI) - P.I. 05967700963 - Tel: 02 26600436 - www.starsoluzioni.it</a:t>
            </a:r>
            <a:endParaRPr lang="it-IT" dirty="0"/>
          </a:p>
        </p:txBody>
      </p:sp>
      <p:pic>
        <p:nvPicPr>
          <p:cNvPr id="10" name="Immagine 9" descr="kisspng-registered-trademark-symbol-logo-copyright-supreme-5b1710352e4172.2353549415282381331895.png"/>
          <p:cNvPicPr>
            <a:picLocks noChangeAspect="1"/>
          </p:cNvPicPr>
          <p:nvPr/>
        </p:nvPicPr>
        <p:blipFill>
          <a:blip r:embed="rId5"/>
          <a:stretch>
            <a:fillRect/>
          </a:stretch>
        </p:blipFill>
        <p:spPr>
          <a:xfrm>
            <a:off x="1171575" y="166527"/>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218289" y="1477530"/>
            <a:ext cx="2223212" cy="377177"/>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sz="1200" dirty="0">
              <a:solidFill>
                <a:srgbClr val="FF0000"/>
              </a:solidFill>
              <a:latin typeface="Lato Light"/>
              <a:ea typeface="Lato Light"/>
              <a:cs typeface="Lato Light"/>
              <a:sym typeface="Lato Light"/>
            </a:endParaRPr>
          </a:p>
        </p:txBody>
      </p:sp>
      <p:sp>
        <p:nvSpPr>
          <p:cNvPr id="1029" name="AutoShape 5"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5" name="CasellaDiTesto 14">
            <a:extLst>
              <a:ext uri="{FF2B5EF4-FFF2-40B4-BE49-F238E27FC236}">
                <a16:creationId xmlns:a16="http://schemas.microsoft.com/office/drawing/2014/main" id="{8D4F3CF2-A6D1-4DFC-82B4-1A84D476EB39}"/>
              </a:ext>
            </a:extLst>
          </p:cNvPr>
          <p:cNvSpPr txBox="1"/>
          <p:nvPr/>
        </p:nvSpPr>
        <p:spPr>
          <a:xfrm>
            <a:off x="195551" y="615644"/>
            <a:ext cx="3789218" cy="307777"/>
          </a:xfrm>
          <a:prstGeom prst="rect">
            <a:avLst/>
          </a:prstGeom>
          <a:noFill/>
        </p:spPr>
        <p:txBody>
          <a:bodyPr wrap="square" rtlCol="0">
            <a:spAutoFit/>
          </a:bodyPr>
          <a:lstStyle/>
          <a:p>
            <a:r>
              <a:rPr lang="it-IT" b="1" dirty="0"/>
              <a:t>COSA PREVEDE DAC7?</a:t>
            </a:r>
          </a:p>
        </p:txBody>
      </p:sp>
      <p:sp>
        <p:nvSpPr>
          <p:cNvPr id="16" name="CasellaDiTesto 15">
            <a:extLst>
              <a:ext uri="{FF2B5EF4-FFF2-40B4-BE49-F238E27FC236}">
                <a16:creationId xmlns:a16="http://schemas.microsoft.com/office/drawing/2014/main" id="{642C9F54-E851-4978-B51F-24B7B8ABE076}"/>
              </a:ext>
            </a:extLst>
          </p:cNvPr>
          <p:cNvSpPr txBox="1"/>
          <p:nvPr/>
        </p:nvSpPr>
        <p:spPr>
          <a:xfrm>
            <a:off x="188623" y="1125682"/>
            <a:ext cx="8766752" cy="938719"/>
          </a:xfrm>
          <a:prstGeom prst="rect">
            <a:avLst/>
          </a:prstGeom>
          <a:noFill/>
        </p:spPr>
        <p:txBody>
          <a:bodyPr wrap="square" rtlCol="0">
            <a:spAutoFit/>
          </a:bodyPr>
          <a:lstStyle/>
          <a:p>
            <a:r>
              <a:rPr lang="it-IT" sz="1100" dirty="0"/>
              <a:t>I Gestori di piattaforme web devono inviare </a:t>
            </a:r>
            <a:r>
              <a:rPr lang="it-IT" sz="1100" i="1" dirty="0"/>
              <a:t>annualmente (entro il 31 Gennaio di ogni anno) </a:t>
            </a:r>
            <a:r>
              <a:rPr lang="it-IT" sz="1100" dirty="0"/>
              <a:t>all’Agenzia delle Entrate una comunicazione relativamente ai </a:t>
            </a:r>
            <a:r>
              <a:rPr lang="it-IT" sz="1100" b="1" dirty="0">
                <a:solidFill>
                  <a:schemeClr val="accent5"/>
                </a:solidFill>
              </a:rPr>
              <a:t>venditori</a:t>
            </a:r>
            <a:r>
              <a:rPr lang="it-IT" sz="1100" dirty="0"/>
              <a:t> che commercializzano sulle loro piattaforme.</a:t>
            </a:r>
          </a:p>
          <a:p>
            <a:r>
              <a:rPr lang="it-IT" sz="1100" dirty="0"/>
              <a:t> </a:t>
            </a:r>
          </a:p>
          <a:p>
            <a:r>
              <a:rPr lang="it-IT" sz="1100" dirty="0"/>
              <a:t>Successivamente, il Fisco italiano condividerà queste informazioni con le autorità degli altri paesi Ue, in base allo Stato di residenza del venditore (</a:t>
            </a:r>
            <a:r>
              <a:rPr lang="it-IT" sz="1100" i="1" dirty="0"/>
              <a:t>28 Febbraio di ogni anno</a:t>
            </a:r>
            <a:r>
              <a:rPr lang="it-IT" sz="1100" dirty="0"/>
              <a:t>).</a:t>
            </a:r>
          </a:p>
        </p:txBody>
      </p:sp>
      <p:sp>
        <p:nvSpPr>
          <p:cNvPr id="19" name="CasellaDiTesto 18">
            <a:extLst>
              <a:ext uri="{FF2B5EF4-FFF2-40B4-BE49-F238E27FC236}">
                <a16:creationId xmlns:a16="http://schemas.microsoft.com/office/drawing/2014/main" id="{DFA5FE93-41BE-4494-A892-9E5840FABB67}"/>
              </a:ext>
            </a:extLst>
          </p:cNvPr>
          <p:cNvSpPr txBox="1"/>
          <p:nvPr/>
        </p:nvSpPr>
        <p:spPr>
          <a:xfrm>
            <a:off x="188623" y="2965212"/>
            <a:ext cx="8864312" cy="1107996"/>
          </a:xfrm>
          <a:prstGeom prst="rect">
            <a:avLst/>
          </a:prstGeom>
          <a:noFill/>
        </p:spPr>
        <p:txBody>
          <a:bodyPr wrap="square" rtlCol="0">
            <a:spAutoFit/>
          </a:bodyPr>
          <a:lstStyle/>
          <a:p>
            <a:r>
              <a:rPr lang="it-IT" sz="1100" dirty="0"/>
              <a:t> </a:t>
            </a:r>
          </a:p>
          <a:p>
            <a:r>
              <a:rPr lang="it-IT" sz="1100" dirty="0"/>
              <a:t>I redditi percepiti attraverso le piattaforme web spesso non vengano dichiarati e di conseguenza  non vengano versate le relative imposte, in particolare per le piattaforme operanti in diversi Paesi. </a:t>
            </a:r>
          </a:p>
          <a:p>
            <a:endParaRPr lang="it-IT" sz="1100" dirty="0"/>
          </a:p>
          <a:p>
            <a:r>
              <a:rPr lang="it-IT" sz="1100" dirty="0"/>
              <a:t>La normativa ha l'obiettivo di contrastare </a:t>
            </a:r>
            <a:r>
              <a:rPr lang="it-IT" sz="1100" b="1" dirty="0">
                <a:solidFill>
                  <a:schemeClr val="accent5"/>
                </a:solidFill>
              </a:rPr>
              <a:t>l'evasione fiscale </a:t>
            </a:r>
            <a:r>
              <a:rPr lang="it-IT" sz="1100" dirty="0"/>
              <a:t>per le attività di commercio online, portando a un miglioramento della cooperazione amministrativa nel settore fiscale.</a:t>
            </a:r>
          </a:p>
        </p:txBody>
      </p:sp>
      <p:sp>
        <p:nvSpPr>
          <p:cNvPr id="23" name="CasellaDiTesto 22">
            <a:extLst>
              <a:ext uri="{FF2B5EF4-FFF2-40B4-BE49-F238E27FC236}">
                <a16:creationId xmlns:a16="http://schemas.microsoft.com/office/drawing/2014/main" id="{DB8437E7-BD9E-479B-B4EF-105970B092AA}"/>
              </a:ext>
            </a:extLst>
          </p:cNvPr>
          <p:cNvSpPr txBox="1"/>
          <p:nvPr/>
        </p:nvSpPr>
        <p:spPr>
          <a:xfrm>
            <a:off x="212334" y="2647856"/>
            <a:ext cx="3789218" cy="307777"/>
          </a:xfrm>
          <a:prstGeom prst="rect">
            <a:avLst/>
          </a:prstGeom>
          <a:noFill/>
        </p:spPr>
        <p:txBody>
          <a:bodyPr wrap="square" rtlCol="0">
            <a:spAutoFit/>
          </a:bodyPr>
          <a:lstStyle/>
          <a:p>
            <a:r>
              <a:rPr lang="it-IT" b="1" dirty="0"/>
              <a:t>QUAL’E’ LO SCOPO DELLA NORMATIVA?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lum bright="83000" contrast="-82000"/>
          </a:blip>
          <a:srcRect b="6091"/>
          <a:stretch/>
        </p:blipFill>
        <p:spPr>
          <a:xfrm>
            <a:off x="24966" y="14226"/>
            <a:ext cx="9027969" cy="5054864"/>
          </a:xfrm>
          <a:prstGeom prst="rect">
            <a:avLst/>
          </a:prstGeom>
          <a:noFill/>
          <a:ln>
            <a:noFill/>
          </a:ln>
        </p:spPr>
      </p:pic>
      <p:sp>
        <p:nvSpPr>
          <p:cNvPr id="112" name="Google Shape;112;p27"/>
          <p:cNvSpPr txBox="1"/>
          <p:nvPr/>
        </p:nvSpPr>
        <p:spPr>
          <a:xfrm>
            <a:off x="5466522" y="98414"/>
            <a:ext cx="3537960" cy="377238"/>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b="1" dirty="0">
                <a:solidFill>
                  <a:srgbClr val="262626"/>
                </a:solidFill>
                <a:latin typeface="Lato"/>
                <a:ea typeface="Lato"/>
                <a:cs typeface="Lato"/>
                <a:sym typeface="Lato"/>
              </a:rPr>
              <a:t>Comunicazione DAC7 </a:t>
            </a:r>
          </a:p>
        </p:txBody>
      </p:sp>
      <p:sp>
        <p:nvSpPr>
          <p:cNvPr id="113" name="Google Shape;113;p27"/>
          <p:cNvSpPr txBox="1"/>
          <p:nvPr/>
        </p:nvSpPr>
        <p:spPr>
          <a:xfrm>
            <a:off x="269801" y="2314987"/>
            <a:ext cx="4343400" cy="269700"/>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b="1" dirty="0">
              <a:solidFill>
                <a:srgbClr val="FF0000"/>
              </a:solidFill>
              <a:latin typeface="Lato Light"/>
              <a:ea typeface="Lato Light"/>
              <a:cs typeface="Lato Light"/>
              <a:sym typeface="Lato Light"/>
            </a:endParaRPr>
          </a:p>
        </p:txBody>
      </p:sp>
      <p:pic>
        <p:nvPicPr>
          <p:cNvPr id="114" name="Google Shape;114;p27" descr="STAR_Soluzioni.png"/>
          <p:cNvPicPr preferRelativeResize="0"/>
          <p:nvPr/>
        </p:nvPicPr>
        <p:blipFill rotWithShape="1">
          <a:blip r:embed="rId4">
            <a:alphaModFix/>
          </a:blip>
          <a:srcRect/>
          <a:stretch/>
        </p:blipFill>
        <p:spPr>
          <a:xfrm>
            <a:off x="114704" y="93128"/>
            <a:ext cx="1157505" cy="311064"/>
          </a:xfrm>
          <a:prstGeom prst="rect">
            <a:avLst/>
          </a:prstGeom>
          <a:noFill/>
          <a:ln>
            <a:noFill/>
          </a:ln>
        </p:spPr>
      </p:pic>
      <p:sp>
        <p:nvSpPr>
          <p:cNvPr id="8" name="CasellaDiTesto 7"/>
          <p:cNvSpPr txBox="1"/>
          <p:nvPr/>
        </p:nvSpPr>
        <p:spPr>
          <a:xfrm>
            <a:off x="0" y="4889584"/>
            <a:ext cx="9000067" cy="253916"/>
          </a:xfrm>
          <a:prstGeom prst="rect">
            <a:avLst/>
          </a:prstGeom>
          <a:noFill/>
        </p:spPr>
        <p:txBody>
          <a:bodyPr wrap="square" rtlCol="0">
            <a:spAutoFit/>
          </a:bodyPr>
          <a:lstStyle/>
          <a:p>
            <a:pPr algn="ctr"/>
            <a:r>
              <a:rPr lang="it-IT" sz="700" b="1" dirty="0"/>
              <a:t>Star Soluzioni </a:t>
            </a:r>
            <a:r>
              <a:rPr lang="it-IT" sz="1050" b="1" dirty="0"/>
              <a:t>   </a:t>
            </a:r>
            <a:r>
              <a:rPr lang="it-IT" sz="700" b="1" dirty="0"/>
              <a:t>di Star InfoStudio s.r.l. - Via Valparaiso 1 -  Milano (MI) - P.I. 05967700963 - Tel: 02 26600436 - www.starsoluzioni.it</a:t>
            </a:r>
            <a:endParaRPr lang="it-IT" dirty="0"/>
          </a:p>
        </p:txBody>
      </p:sp>
      <p:pic>
        <p:nvPicPr>
          <p:cNvPr id="10" name="Immagine 9" descr="kisspng-registered-trademark-symbol-logo-copyright-supreme-5b1710352e4172.2353549415282381331895.png"/>
          <p:cNvPicPr>
            <a:picLocks noChangeAspect="1"/>
          </p:cNvPicPr>
          <p:nvPr/>
        </p:nvPicPr>
        <p:blipFill>
          <a:blip r:embed="rId5"/>
          <a:stretch>
            <a:fillRect/>
          </a:stretch>
        </p:blipFill>
        <p:spPr>
          <a:xfrm>
            <a:off x="1171575" y="166527"/>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218289" y="1477530"/>
            <a:ext cx="2223212" cy="377177"/>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sz="1200" dirty="0">
              <a:solidFill>
                <a:srgbClr val="FF0000"/>
              </a:solidFill>
              <a:latin typeface="Lato Light"/>
              <a:ea typeface="Lato Light"/>
              <a:cs typeface="Lato Light"/>
              <a:sym typeface="Lato Light"/>
            </a:endParaRPr>
          </a:p>
        </p:txBody>
      </p:sp>
      <p:sp>
        <p:nvSpPr>
          <p:cNvPr id="1029" name="AutoShape 5"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8" name="CasellaDiTesto 17">
            <a:extLst>
              <a:ext uri="{FF2B5EF4-FFF2-40B4-BE49-F238E27FC236}">
                <a16:creationId xmlns:a16="http://schemas.microsoft.com/office/drawing/2014/main" id="{5305B451-B013-4DFE-9037-F1F9560FBF04}"/>
              </a:ext>
            </a:extLst>
          </p:cNvPr>
          <p:cNvSpPr txBox="1"/>
          <p:nvPr/>
        </p:nvSpPr>
        <p:spPr>
          <a:xfrm>
            <a:off x="91065" y="2449837"/>
            <a:ext cx="5984755" cy="307777"/>
          </a:xfrm>
          <a:prstGeom prst="rect">
            <a:avLst/>
          </a:prstGeom>
          <a:noFill/>
        </p:spPr>
        <p:txBody>
          <a:bodyPr wrap="square" rtlCol="0">
            <a:spAutoFit/>
          </a:bodyPr>
          <a:lstStyle/>
          <a:p>
            <a:r>
              <a:rPr lang="it-IT" b="1" dirty="0"/>
              <a:t>QUALI SONO LE ATTIVITA’ OGGETTO DI COMUNICAZIONE?</a:t>
            </a:r>
          </a:p>
        </p:txBody>
      </p:sp>
      <p:sp>
        <p:nvSpPr>
          <p:cNvPr id="19" name="CasellaDiTesto 18">
            <a:extLst>
              <a:ext uri="{FF2B5EF4-FFF2-40B4-BE49-F238E27FC236}">
                <a16:creationId xmlns:a16="http://schemas.microsoft.com/office/drawing/2014/main" id="{DFA5FE93-41BE-4494-A892-9E5840FABB67}"/>
              </a:ext>
            </a:extLst>
          </p:cNvPr>
          <p:cNvSpPr txBox="1"/>
          <p:nvPr/>
        </p:nvSpPr>
        <p:spPr>
          <a:xfrm>
            <a:off x="135755" y="959597"/>
            <a:ext cx="8864312" cy="938719"/>
          </a:xfrm>
          <a:prstGeom prst="rect">
            <a:avLst/>
          </a:prstGeom>
          <a:noFill/>
        </p:spPr>
        <p:txBody>
          <a:bodyPr wrap="square" rtlCol="0">
            <a:spAutoFit/>
          </a:bodyPr>
          <a:lstStyle/>
          <a:p>
            <a:r>
              <a:rPr lang="it-IT" sz="1100" dirty="0"/>
              <a:t>Si tratta di entità che mettono a disposizione dei venditori i loro </a:t>
            </a:r>
            <a:r>
              <a:rPr lang="it-IT" sz="1100" b="1" dirty="0">
                <a:solidFill>
                  <a:schemeClr val="accent5"/>
                </a:solidFill>
              </a:rPr>
              <a:t>siti web o applicazioni </a:t>
            </a:r>
            <a:r>
              <a:rPr lang="it-IT" sz="1100" dirty="0"/>
              <a:t> </a:t>
            </a:r>
          </a:p>
          <a:p>
            <a:endParaRPr lang="it-IT" sz="1100" dirty="0"/>
          </a:p>
          <a:p>
            <a:r>
              <a:rPr lang="it-IT" sz="1100" dirty="0"/>
              <a:t>Agiscono quindi come </a:t>
            </a:r>
            <a:r>
              <a:rPr lang="it-IT" sz="1100" b="1" dirty="0">
                <a:solidFill>
                  <a:schemeClr val="accent5"/>
                </a:solidFill>
              </a:rPr>
              <a:t>intermediari</a:t>
            </a:r>
            <a:r>
              <a:rPr lang="it-IT" sz="1100" dirty="0"/>
              <a:t> tra cliente finale e venditori </a:t>
            </a:r>
          </a:p>
          <a:p>
            <a:r>
              <a:rPr lang="it-IT" sz="1100" dirty="0"/>
              <a:t>  </a:t>
            </a:r>
          </a:p>
          <a:p>
            <a:r>
              <a:rPr lang="it-IT" sz="1100" dirty="0"/>
              <a:t>Permettono ai venditori di percepire  un </a:t>
            </a:r>
            <a:r>
              <a:rPr lang="it-IT" sz="1100" b="1" dirty="0">
                <a:solidFill>
                  <a:schemeClr val="accent5"/>
                </a:solidFill>
              </a:rPr>
              <a:t>corrispettivo </a:t>
            </a:r>
            <a:r>
              <a:rPr lang="it-IT" sz="1100" dirty="0">
                <a:solidFill>
                  <a:schemeClr val="tx1"/>
                </a:solidFill>
              </a:rPr>
              <a:t>per l’attività svolta on line.</a:t>
            </a:r>
          </a:p>
        </p:txBody>
      </p:sp>
      <p:sp>
        <p:nvSpPr>
          <p:cNvPr id="20" name="CasellaDiTesto 19">
            <a:extLst>
              <a:ext uri="{FF2B5EF4-FFF2-40B4-BE49-F238E27FC236}">
                <a16:creationId xmlns:a16="http://schemas.microsoft.com/office/drawing/2014/main" id="{9D1C7269-7482-438C-9361-235B99938928}"/>
              </a:ext>
            </a:extLst>
          </p:cNvPr>
          <p:cNvSpPr txBox="1"/>
          <p:nvPr/>
        </p:nvSpPr>
        <p:spPr>
          <a:xfrm>
            <a:off x="116657" y="2905064"/>
            <a:ext cx="8766752" cy="1076641"/>
          </a:xfrm>
          <a:prstGeom prst="rect">
            <a:avLst/>
          </a:prstGeom>
          <a:noFill/>
        </p:spPr>
        <p:txBody>
          <a:bodyPr wrap="square" rtlCol="0">
            <a:spAutoFit/>
          </a:bodyPr>
          <a:lstStyle/>
          <a:p>
            <a:pPr>
              <a:lnSpc>
                <a:spcPct val="150000"/>
              </a:lnSpc>
            </a:pPr>
            <a:r>
              <a:rPr lang="it-IT" sz="1100" dirty="0"/>
              <a:t>Locazione di beni immobili</a:t>
            </a:r>
          </a:p>
          <a:p>
            <a:pPr>
              <a:lnSpc>
                <a:spcPct val="150000"/>
              </a:lnSpc>
            </a:pPr>
            <a:r>
              <a:rPr lang="it-IT" sz="1100" dirty="0"/>
              <a:t>Servizi personali</a:t>
            </a:r>
          </a:p>
          <a:p>
            <a:pPr>
              <a:lnSpc>
                <a:spcPct val="150000"/>
              </a:lnSpc>
            </a:pPr>
            <a:r>
              <a:rPr lang="it-IT" sz="1100" dirty="0"/>
              <a:t>Vendita di beni</a:t>
            </a:r>
          </a:p>
          <a:p>
            <a:pPr>
              <a:lnSpc>
                <a:spcPct val="150000"/>
              </a:lnSpc>
            </a:pPr>
            <a:r>
              <a:rPr lang="it-IT" sz="1100" dirty="0"/>
              <a:t>Noleggio di qualsiasi mezzo di trasporto</a:t>
            </a:r>
          </a:p>
        </p:txBody>
      </p:sp>
      <p:sp>
        <p:nvSpPr>
          <p:cNvPr id="23" name="CasellaDiTesto 22">
            <a:extLst>
              <a:ext uri="{FF2B5EF4-FFF2-40B4-BE49-F238E27FC236}">
                <a16:creationId xmlns:a16="http://schemas.microsoft.com/office/drawing/2014/main" id="{DB8437E7-BD9E-479B-B4EF-105970B092AA}"/>
              </a:ext>
            </a:extLst>
          </p:cNvPr>
          <p:cNvSpPr txBox="1"/>
          <p:nvPr/>
        </p:nvSpPr>
        <p:spPr>
          <a:xfrm>
            <a:off x="91065" y="660900"/>
            <a:ext cx="3789218" cy="307777"/>
          </a:xfrm>
          <a:prstGeom prst="rect">
            <a:avLst/>
          </a:prstGeom>
          <a:noFill/>
        </p:spPr>
        <p:txBody>
          <a:bodyPr wrap="square" rtlCol="0">
            <a:spAutoFit/>
          </a:bodyPr>
          <a:lstStyle/>
          <a:p>
            <a:r>
              <a:rPr lang="it-IT" b="1" dirty="0"/>
              <a:t>CHI SONO I GESTORI DI PIATTAFORMA?</a:t>
            </a:r>
          </a:p>
        </p:txBody>
      </p:sp>
    </p:spTree>
    <p:extLst>
      <p:ext uri="{BB962C8B-B14F-4D97-AF65-F5344CB8AC3E}">
        <p14:creationId xmlns:p14="http://schemas.microsoft.com/office/powerpoint/2010/main" val="781400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lum bright="83000" contrast="-82000"/>
          </a:blip>
          <a:srcRect b="6091"/>
          <a:stretch/>
        </p:blipFill>
        <p:spPr>
          <a:xfrm>
            <a:off x="58015" y="0"/>
            <a:ext cx="9027969" cy="5054864"/>
          </a:xfrm>
          <a:prstGeom prst="rect">
            <a:avLst/>
          </a:prstGeom>
          <a:noFill/>
          <a:ln>
            <a:noFill/>
          </a:ln>
        </p:spPr>
      </p:pic>
      <p:sp>
        <p:nvSpPr>
          <p:cNvPr id="112" name="Google Shape;112;p27"/>
          <p:cNvSpPr txBox="1"/>
          <p:nvPr/>
        </p:nvSpPr>
        <p:spPr>
          <a:xfrm>
            <a:off x="5466522" y="98414"/>
            <a:ext cx="3537960" cy="377238"/>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b="1" dirty="0">
                <a:solidFill>
                  <a:srgbClr val="262626"/>
                </a:solidFill>
                <a:latin typeface="Lato"/>
                <a:ea typeface="Lato"/>
                <a:cs typeface="Lato"/>
                <a:sym typeface="Lato"/>
              </a:rPr>
              <a:t>Comunicazione DAC7 </a:t>
            </a:r>
          </a:p>
        </p:txBody>
      </p:sp>
      <p:sp>
        <p:nvSpPr>
          <p:cNvPr id="113" name="Google Shape;113;p27"/>
          <p:cNvSpPr txBox="1"/>
          <p:nvPr/>
        </p:nvSpPr>
        <p:spPr>
          <a:xfrm>
            <a:off x="218289" y="2651792"/>
            <a:ext cx="8070783" cy="269700"/>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r>
              <a:rPr lang="it-IT" sz="1100" dirty="0">
                <a:solidFill>
                  <a:schemeClr val="tx1"/>
                </a:solidFill>
                <a:latin typeface="+mn-lt"/>
                <a:ea typeface="Lato Light"/>
                <a:cs typeface="Lato Light"/>
                <a:sym typeface="Lato Light"/>
              </a:rPr>
              <a:t>Si, in </a:t>
            </a:r>
            <a:r>
              <a:rPr lang="it-IT" sz="1100" dirty="0">
                <a:solidFill>
                  <a:schemeClr val="tx1"/>
                </a:solidFill>
                <a:latin typeface="+mj-lt"/>
                <a:ea typeface="Lato Light"/>
                <a:cs typeface="Lato Light"/>
                <a:sym typeface="Lato Light"/>
              </a:rPr>
              <a:t>quanto</a:t>
            </a:r>
            <a:r>
              <a:rPr lang="it-IT" sz="1100" dirty="0">
                <a:solidFill>
                  <a:schemeClr val="tx1"/>
                </a:solidFill>
                <a:latin typeface="+mn-lt"/>
                <a:ea typeface="Lato Light"/>
                <a:cs typeface="Lato Light"/>
                <a:sym typeface="Lato Light"/>
              </a:rPr>
              <a:t> </a:t>
            </a:r>
            <a:r>
              <a:rPr lang="it-IT" sz="1100" b="1" dirty="0">
                <a:solidFill>
                  <a:schemeClr val="accent5"/>
                </a:solidFill>
                <a:latin typeface="+mn-lt"/>
                <a:ea typeface="Lato Light"/>
                <a:cs typeface="Lato Light"/>
                <a:sym typeface="Lato Light"/>
              </a:rPr>
              <a:t>intermediari </a:t>
            </a:r>
            <a:r>
              <a:rPr lang="it-IT" sz="1100" dirty="0">
                <a:solidFill>
                  <a:schemeClr val="tx1"/>
                </a:solidFill>
                <a:latin typeface="+mn-lt"/>
                <a:ea typeface="Lato Light"/>
                <a:cs typeface="Lato Light"/>
                <a:sym typeface="Lato Light"/>
              </a:rPr>
              <a:t>del settore turistico sono tenuti ad effettuare la comunicazione.</a:t>
            </a:r>
          </a:p>
          <a:p>
            <a:pPr lvl="0">
              <a:lnSpc>
                <a:spcPct val="110000"/>
              </a:lnSpc>
              <a:buClr>
                <a:schemeClr val="dk1"/>
              </a:buClr>
              <a:buSzPts val="1100"/>
            </a:pPr>
            <a:r>
              <a:rPr lang="it-IT" sz="1100">
                <a:solidFill>
                  <a:schemeClr val="tx1"/>
                </a:solidFill>
                <a:latin typeface="+mn-lt"/>
                <a:ea typeface="Lato Light"/>
                <a:cs typeface="Lato Light"/>
                <a:sym typeface="Lato Light"/>
              </a:rPr>
              <a:t>L’ </a:t>
            </a:r>
            <a:r>
              <a:rPr lang="it-IT" sz="1100" dirty="0">
                <a:solidFill>
                  <a:schemeClr val="tx1"/>
                </a:solidFill>
                <a:latin typeface="+mn-lt"/>
                <a:ea typeface="Lato Light"/>
                <a:cs typeface="Lato Light"/>
                <a:sym typeface="Lato Light"/>
              </a:rPr>
              <a:t>ha chiarito una </a:t>
            </a:r>
            <a:r>
              <a:rPr lang="it-IT" sz="1100" dirty="0">
                <a:solidFill>
                  <a:schemeClr val="tx1"/>
                </a:solidFill>
                <a:latin typeface="+mn-lt"/>
                <a:ea typeface="Lato Light"/>
                <a:cs typeface="Lato Light"/>
                <a:sym typeface="Lato Light"/>
                <a:hlinkClick r:id="rId4"/>
              </a:rPr>
              <a:t>FAQ dell’Agenzia delle Entrate </a:t>
            </a:r>
            <a:r>
              <a:rPr lang="it-IT" sz="1100" dirty="0">
                <a:solidFill>
                  <a:schemeClr val="tx1"/>
                </a:solidFill>
                <a:latin typeface="+mn-lt"/>
                <a:ea typeface="Lato Light"/>
                <a:cs typeface="Lato Light"/>
                <a:sym typeface="Lato Light"/>
              </a:rPr>
              <a:t>del 9 febbraio 2024 </a:t>
            </a:r>
          </a:p>
        </p:txBody>
      </p:sp>
      <p:pic>
        <p:nvPicPr>
          <p:cNvPr id="114" name="Google Shape;114;p27" descr="STAR_Soluzioni.png"/>
          <p:cNvPicPr preferRelativeResize="0"/>
          <p:nvPr/>
        </p:nvPicPr>
        <p:blipFill rotWithShape="1">
          <a:blip r:embed="rId5">
            <a:alphaModFix/>
          </a:blip>
          <a:srcRect/>
          <a:stretch/>
        </p:blipFill>
        <p:spPr>
          <a:xfrm>
            <a:off x="114704" y="93128"/>
            <a:ext cx="1157505" cy="311064"/>
          </a:xfrm>
          <a:prstGeom prst="rect">
            <a:avLst/>
          </a:prstGeom>
          <a:noFill/>
          <a:ln>
            <a:noFill/>
          </a:ln>
        </p:spPr>
      </p:pic>
      <p:sp>
        <p:nvSpPr>
          <p:cNvPr id="8" name="CasellaDiTesto 7"/>
          <p:cNvSpPr txBox="1"/>
          <p:nvPr/>
        </p:nvSpPr>
        <p:spPr>
          <a:xfrm>
            <a:off x="0" y="4889584"/>
            <a:ext cx="9000067" cy="253916"/>
          </a:xfrm>
          <a:prstGeom prst="rect">
            <a:avLst/>
          </a:prstGeom>
          <a:noFill/>
        </p:spPr>
        <p:txBody>
          <a:bodyPr wrap="square" rtlCol="0">
            <a:spAutoFit/>
          </a:bodyPr>
          <a:lstStyle/>
          <a:p>
            <a:pPr algn="ctr"/>
            <a:r>
              <a:rPr lang="it-IT" sz="700" b="1" dirty="0"/>
              <a:t>Star Soluzioni </a:t>
            </a:r>
            <a:r>
              <a:rPr lang="it-IT" sz="1050" b="1" dirty="0"/>
              <a:t>   </a:t>
            </a:r>
            <a:r>
              <a:rPr lang="it-IT" sz="700" b="1" dirty="0"/>
              <a:t>di Star InfoStudio s.r.l. - Via Valparaiso 1 -  Milano (MI) - P.I. 05967700963 - Tel: 02 26600436 - www.starsoluzioni.it</a:t>
            </a:r>
            <a:endParaRPr lang="it-IT" dirty="0"/>
          </a:p>
        </p:txBody>
      </p:sp>
      <p:pic>
        <p:nvPicPr>
          <p:cNvPr id="10" name="Immagine 9" descr="kisspng-registered-trademark-symbol-logo-copyright-supreme-5b1710352e4172.2353549415282381331895.png"/>
          <p:cNvPicPr>
            <a:picLocks noChangeAspect="1"/>
          </p:cNvPicPr>
          <p:nvPr/>
        </p:nvPicPr>
        <p:blipFill>
          <a:blip r:embed="rId6"/>
          <a:stretch>
            <a:fillRect/>
          </a:stretch>
        </p:blipFill>
        <p:spPr>
          <a:xfrm>
            <a:off x="1171575" y="166527"/>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218289" y="1477530"/>
            <a:ext cx="2223212" cy="377177"/>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sz="1200" dirty="0">
              <a:solidFill>
                <a:srgbClr val="FF0000"/>
              </a:solidFill>
              <a:latin typeface="Lato Light"/>
              <a:ea typeface="Lato Light"/>
              <a:cs typeface="Lato Light"/>
              <a:sym typeface="Lato Light"/>
            </a:endParaRPr>
          </a:p>
        </p:txBody>
      </p:sp>
      <p:sp>
        <p:nvSpPr>
          <p:cNvPr id="1029" name="AutoShape 5"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CasellaDiTesto 18">
            <a:extLst>
              <a:ext uri="{FF2B5EF4-FFF2-40B4-BE49-F238E27FC236}">
                <a16:creationId xmlns:a16="http://schemas.microsoft.com/office/drawing/2014/main" id="{DFA5FE93-41BE-4494-A892-9E5840FABB67}"/>
              </a:ext>
            </a:extLst>
          </p:cNvPr>
          <p:cNvSpPr txBox="1"/>
          <p:nvPr/>
        </p:nvSpPr>
        <p:spPr>
          <a:xfrm>
            <a:off x="155575" y="2786728"/>
            <a:ext cx="8766752" cy="314894"/>
          </a:xfrm>
          <a:prstGeom prst="rect">
            <a:avLst/>
          </a:prstGeom>
          <a:noFill/>
        </p:spPr>
        <p:txBody>
          <a:bodyPr wrap="square" rtlCol="0">
            <a:spAutoFit/>
          </a:bodyPr>
          <a:lstStyle/>
          <a:p>
            <a:pPr>
              <a:lnSpc>
                <a:spcPct val="150000"/>
              </a:lnSpc>
            </a:pPr>
            <a:endParaRPr lang="it-IT" sz="1100" dirty="0"/>
          </a:p>
        </p:txBody>
      </p:sp>
      <p:sp>
        <p:nvSpPr>
          <p:cNvPr id="21" name="CasellaDiTesto 20">
            <a:extLst>
              <a:ext uri="{FF2B5EF4-FFF2-40B4-BE49-F238E27FC236}">
                <a16:creationId xmlns:a16="http://schemas.microsoft.com/office/drawing/2014/main" id="{061E9B5C-CE8B-4250-A53D-34AE96049D3E}"/>
              </a:ext>
            </a:extLst>
          </p:cNvPr>
          <p:cNvSpPr txBox="1"/>
          <p:nvPr/>
        </p:nvSpPr>
        <p:spPr>
          <a:xfrm>
            <a:off x="114704" y="521647"/>
            <a:ext cx="4343399" cy="307777"/>
          </a:xfrm>
          <a:prstGeom prst="rect">
            <a:avLst/>
          </a:prstGeom>
          <a:noFill/>
        </p:spPr>
        <p:txBody>
          <a:bodyPr wrap="square" rtlCol="0">
            <a:spAutoFit/>
          </a:bodyPr>
          <a:lstStyle/>
          <a:p>
            <a:r>
              <a:rPr lang="it-IT" b="1" dirty="0"/>
              <a:t>QUALI SONO I DATI DA COMUNICARE?</a:t>
            </a:r>
          </a:p>
        </p:txBody>
      </p:sp>
      <p:sp>
        <p:nvSpPr>
          <p:cNvPr id="22" name="CasellaDiTesto 21">
            <a:extLst>
              <a:ext uri="{FF2B5EF4-FFF2-40B4-BE49-F238E27FC236}">
                <a16:creationId xmlns:a16="http://schemas.microsoft.com/office/drawing/2014/main" id="{565704D8-E42B-4DC4-8C58-16BA5E227481}"/>
              </a:ext>
            </a:extLst>
          </p:cNvPr>
          <p:cNvSpPr txBox="1"/>
          <p:nvPr/>
        </p:nvSpPr>
        <p:spPr>
          <a:xfrm>
            <a:off x="116657" y="785463"/>
            <a:ext cx="8766752" cy="1531188"/>
          </a:xfrm>
          <a:prstGeom prst="rect">
            <a:avLst/>
          </a:prstGeom>
          <a:noFill/>
        </p:spPr>
        <p:txBody>
          <a:bodyPr wrap="square" rtlCol="0">
            <a:spAutoFit/>
          </a:bodyPr>
          <a:lstStyle/>
          <a:p>
            <a:pPr>
              <a:lnSpc>
                <a:spcPct val="150000"/>
              </a:lnSpc>
            </a:pPr>
            <a:r>
              <a:rPr lang="it-IT" sz="1100" dirty="0"/>
              <a:t>La comunicazione riguarda specifici dati fiscali, tra cui:</a:t>
            </a:r>
          </a:p>
          <a:p>
            <a:pPr>
              <a:lnSpc>
                <a:spcPct val="150000"/>
              </a:lnSpc>
            </a:pPr>
            <a:r>
              <a:rPr lang="it-IT" sz="1100" dirty="0"/>
              <a:t>Identità dei venditori (nome, indirizzo, numero di identificazione fiscale).</a:t>
            </a:r>
          </a:p>
          <a:p>
            <a:pPr>
              <a:lnSpc>
                <a:spcPct val="150000"/>
              </a:lnSpc>
            </a:pPr>
            <a:r>
              <a:rPr lang="it-IT" sz="1100" dirty="0"/>
              <a:t>Dettagli sulle transazioni (importi, data e natura delle vendite).</a:t>
            </a:r>
          </a:p>
          <a:p>
            <a:pPr>
              <a:lnSpc>
                <a:spcPct val="150000"/>
              </a:lnSpc>
            </a:pPr>
            <a:r>
              <a:rPr lang="it-IT" sz="1100" dirty="0"/>
              <a:t>L’importo totale delle transazioni per ogni venditore.</a:t>
            </a:r>
          </a:p>
          <a:p>
            <a:pPr>
              <a:lnSpc>
                <a:spcPct val="150000"/>
              </a:lnSpc>
            </a:pPr>
            <a:r>
              <a:rPr lang="it-IT" sz="1100" dirty="0"/>
              <a:t>Le date in cui le transazioni sono state effettuate.</a:t>
            </a:r>
          </a:p>
          <a:p>
            <a:endParaRPr lang="it-IT" sz="1100" dirty="0"/>
          </a:p>
        </p:txBody>
      </p:sp>
      <p:sp>
        <p:nvSpPr>
          <p:cNvPr id="23" name="CasellaDiTesto 22">
            <a:extLst>
              <a:ext uri="{FF2B5EF4-FFF2-40B4-BE49-F238E27FC236}">
                <a16:creationId xmlns:a16="http://schemas.microsoft.com/office/drawing/2014/main" id="{CE1211BF-298B-4C74-A2A5-0BE5B3CE7653}"/>
              </a:ext>
            </a:extLst>
          </p:cNvPr>
          <p:cNvSpPr txBox="1"/>
          <p:nvPr/>
        </p:nvSpPr>
        <p:spPr>
          <a:xfrm>
            <a:off x="132736" y="2232132"/>
            <a:ext cx="6938509" cy="307777"/>
          </a:xfrm>
          <a:prstGeom prst="rect">
            <a:avLst/>
          </a:prstGeom>
          <a:noFill/>
        </p:spPr>
        <p:txBody>
          <a:bodyPr wrap="square" rtlCol="0">
            <a:spAutoFit/>
          </a:bodyPr>
          <a:lstStyle/>
          <a:p>
            <a:r>
              <a:rPr lang="it-IT" b="1" dirty="0"/>
              <a:t>I PROPERTY MANAGER SONO SOGGETTI OBBLIGATI?</a:t>
            </a:r>
          </a:p>
        </p:txBody>
      </p:sp>
      <p:pic>
        <p:nvPicPr>
          <p:cNvPr id="2" name="Immagine 1">
            <a:extLst>
              <a:ext uri="{FF2B5EF4-FFF2-40B4-BE49-F238E27FC236}">
                <a16:creationId xmlns:a16="http://schemas.microsoft.com/office/drawing/2014/main" id="{54D77469-9068-4BC1-844D-9BF33F140FBF}"/>
              </a:ext>
            </a:extLst>
          </p:cNvPr>
          <p:cNvPicPr>
            <a:picLocks noChangeAspect="1"/>
          </p:cNvPicPr>
          <p:nvPr/>
        </p:nvPicPr>
        <p:blipFill>
          <a:blip r:embed="rId7"/>
          <a:stretch>
            <a:fillRect/>
          </a:stretch>
        </p:blipFill>
        <p:spPr>
          <a:xfrm>
            <a:off x="211697" y="3151208"/>
            <a:ext cx="5946843" cy="1311196"/>
          </a:xfrm>
          <a:prstGeom prst="rect">
            <a:avLst/>
          </a:prstGeom>
        </p:spPr>
      </p:pic>
    </p:spTree>
    <p:extLst>
      <p:ext uri="{BB962C8B-B14F-4D97-AF65-F5344CB8AC3E}">
        <p14:creationId xmlns:p14="http://schemas.microsoft.com/office/powerpoint/2010/main" val="3655936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lum bright="83000" contrast="-82000"/>
          </a:blip>
          <a:srcRect b="6091"/>
          <a:stretch/>
        </p:blipFill>
        <p:spPr>
          <a:xfrm>
            <a:off x="58015" y="0"/>
            <a:ext cx="9027969" cy="5054864"/>
          </a:xfrm>
          <a:prstGeom prst="rect">
            <a:avLst/>
          </a:prstGeom>
          <a:noFill/>
          <a:ln>
            <a:noFill/>
          </a:ln>
        </p:spPr>
      </p:pic>
      <p:sp>
        <p:nvSpPr>
          <p:cNvPr id="112" name="Google Shape;112;p27"/>
          <p:cNvSpPr txBox="1"/>
          <p:nvPr/>
        </p:nvSpPr>
        <p:spPr>
          <a:xfrm>
            <a:off x="5466522" y="98414"/>
            <a:ext cx="3537960" cy="377238"/>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b="1" dirty="0">
                <a:solidFill>
                  <a:srgbClr val="262626"/>
                </a:solidFill>
                <a:latin typeface="Lato"/>
                <a:ea typeface="Lato"/>
                <a:cs typeface="Lato"/>
                <a:sym typeface="Lato"/>
              </a:rPr>
              <a:t>Comunicazione DAC7 </a:t>
            </a:r>
          </a:p>
        </p:txBody>
      </p:sp>
      <p:pic>
        <p:nvPicPr>
          <p:cNvPr id="114" name="Google Shape;114;p27" descr="STAR_Soluzioni.png"/>
          <p:cNvPicPr preferRelativeResize="0"/>
          <p:nvPr/>
        </p:nvPicPr>
        <p:blipFill rotWithShape="1">
          <a:blip r:embed="rId4">
            <a:alphaModFix/>
          </a:blip>
          <a:srcRect/>
          <a:stretch/>
        </p:blipFill>
        <p:spPr>
          <a:xfrm>
            <a:off x="114704" y="93128"/>
            <a:ext cx="1157505" cy="311064"/>
          </a:xfrm>
          <a:prstGeom prst="rect">
            <a:avLst/>
          </a:prstGeom>
          <a:noFill/>
          <a:ln>
            <a:noFill/>
          </a:ln>
        </p:spPr>
      </p:pic>
      <p:sp>
        <p:nvSpPr>
          <p:cNvPr id="8" name="CasellaDiTesto 7"/>
          <p:cNvSpPr txBox="1"/>
          <p:nvPr/>
        </p:nvSpPr>
        <p:spPr>
          <a:xfrm>
            <a:off x="0" y="4889584"/>
            <a:ext cx="9000067" cy="253916"/>
          </a:xfrm>
          <a:prstGeom prst="rect">
            <a:avLst/>
          </a:prstGeom>
          <a:noFill/>
        </p:spPr>
        <p:txBody>
          <a:bodyPr wrap="square" rtlCol="0">
            <a:spAutoFit/>
          </a:bodyPr>
          <a:lstStyle/>
          <a:p>
            <a:pPr algn="ctr"/>
            <a:r>
              <a:rPr lang="it-IT" sz="700" b="1" dirty="0"/>
              <a:t>Star Soluzioni </a:t>
            </a:r>
            <a:r>
              <a:rPr lang="it-IT" sz="1050" b="1" dirty="0"/>
              <a:t>   </a:t>
            </a:r>
            <a:r>
              <a:rPr lang="it-IT" sz="700" b="1" dirty="0"/>
              <a:t>di Star InfoStudio s.r.l. - Via Valparaiso 1 -  Milano (MI) - P.I. 05967700963 - Tel: 02 26600436 - www.starsoluzioni.it</a:t>
            </a:r>
            <a:endParaRPr lang="it-IT" dirty="0"/>
          </a:p>
        </p:txBody>
      </p:sp>
      <p:pic>
        <p:nvPicPr>
          <p:cNvPr id="10" name="Immagine 9" descr="kisspng-registered-trademark-symbol-logo-copyright-supreme-5b1710352e4172.2353549415282381331895.png"/>
          <p:cNvPicPr>
            <a:picLocks noChangeAspect="1"/>
          </p:cNvPicPr>
          <p:nvPr/>
        </p:nvPicPr>
        <p:blipFill>
          <a:blip r:embed="rId5"/>
          <a:stretch>
            <a:fillRect/>
          </a:stretch>
        </p:blipFill>
        <p:spPr>
          <a:xfrm>
            <a:off x="1171575" y="166527"/>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218289" y="1477530"/>
            <a:ext cx="2223212" cy="377177"/>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sz="1200" dirty="0">
              <a:solidFill>
                <a:srgbClr val="FF0000"/>
              </a:solidFill>
              <a:latin typeface="Lato Light"/>
              <a:ea typeface="Lato Light"/>
              <a:cs typeface="Lato Light"/>
              <a:sym typeface="Lato Light"/>
            </a:endParaRPr>
          </a:p>
        </p:txBody>
      </p:sp>
      <p:sp>
        <p:nvSpPr>
          <p:cNvPr id="1029" name="AutoShape 5"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CasellaDiTesto 18">
            <a:extLst>
              <a:ext uri="{FF2B5EF4-FFF2-40B4-BE49-F238E27FC236}">
                <a16:creationId xmlns:a16="http://schemas.microsoft.com/office/drawing/2014/main" id="{DFA5FE93-41BE-4494-A892-9E5840FABB67}"/>
              </a:ext>
            </a:extLst>
          </p:cNvPr>
          <p:cNvSpPr txBox="1"/>
          <p:nvPr/>
        </p:nvSpPr>
        <p:spPr>
          <a:xfrm>
            <a:off x="158959" y="2683208"/>
            <a:ext cx="8766752" cy="261610"/>
          </a:xfrm>
          <a:prstGeom prst="rect">
            <a:avLst/>
          </a:prstGeom>
          <a:noFill/>
        </p:spPr>
        <p:txBody>
          <a:bodyPr wrap="square" rtlCol="0">
            <a:spAutoFit/>
          </a:bodyPr>
          <a:lstStyle/>
          <a:p>
            <a:endParaRPr lang="it-IT" sz="1100" dirty="0"/>
          </a:p>
        </p:txBody>
      </p:sp>
      <p:sp>
        <p:nvSpPr>
          <p:cNvPr id="21" name="CasellaDiTesto 20">
            <a:extLst>
              <a:ext uri="{FF2B5EF4-FFF2-40B4-BE49-F238E27FC236}">
                <a16:creationId xmlns:a16="http://schemas.microsoft.com/office/drawing/2014/main" id="{061E9B5C-CE8B-4250-A53D-34AE96049D3E}"/>
              </a:ext>
            </a:extLst>
          </p:cNvPr>
          <p:cNvSpPr txBox="1"/>
          <p:nvPr/>
        </p:nvSpPr>
        <p:spPr>
          <a:xfrm>
            <a:off x="195552" y="493975"/>
            <a:ext cx="4343399" cy="307777"/>
          </a:xfrm>
          <a:prstGeom prst="rect">
            <a:avLst/>
          </a:prstGeom>
          <a:noFill/>
        </p:spPr>
        <p:txBody>
          <a:bodyPr wrap="square" rtlCol="0">
            <a:spAutoFit/>
          </a:bodyPr>
          <a:lstStyle/>
          <a:p>
            <a:r>
              <a:rPr lang="it-IT" b="1" dirty="0"/>
              <a:t>COSA COMUNICANO I PROPERTY MANAGER? </a:t>
            </a:r>
          </a:p>
        </p:txBody>
      </p:sp>
      <p:sp>
        <p:nvSpPr>
          <p:cNvPr id="24" name="CasellaDiTesto 23">
            <a:extLst>
              <a:ext uri="{FF2B5EF4-FFF2-40B4-BE49-F238E27FC236}">
                <a16:creationId xmlns:a16="http://schemas.microsoft.com/office/drawing/2014/main" id="{AE3F752D-B045-4198-BC96-E80C4AEA922B}"/>
              </a:ext>
            </a:extLst>
          </p:cNvPr>
          <p:cNvSpPr txBox="1"/>
          <p:nvPr/>
        </p:nvSpPr>
        <p:spPr>
          <a:xfrm>
            <a:off x="188623" y="774957"/>
            <a:ext cx="8766752" cy="3508653"/>
          </a:xfrm>
          <a:prstGeom prst="rect">
            <a:avLst/>
          </a:prstGeom>
          <a:noFill/>
        </p:spPr>
        <p:txBody>
          <a:bodyPr wrap="square" rtlCol="0">
            <a:spAutoFit/>
          </a:bodyPr>
          <a:lstStyle/>
          <a:p>
            <a:r>
              <a:rPr lang="it-IT" sz="1100" dirty="0"/>
              <a:t>Oltre ai propri dati, sono tenuti a comunicare per ogni venditore ( </a:t>
            </a:r>
            <a:r>
              <a:rPr lang="it-IT" sz="1100" b="1" dirty="0"/>
              <a:t>proprietario di immobile</a:t>
            </a:r>
            <a:r>
              <a:rPr lang="it-IT" sz="1100" dirty="0"/>
              <a:t>) una serie di dati:</a:t>
            </a:r>
          </a:p>
          <a:p>
            <a:endParaRPr lang="it-IT" sz="1100" dirty="0"/>
          </a:p>
          <a:p>
            <a:pPr>
              <a:lnSpc>
                <a:spcPct val="150000"/>
              </a:lnSpc>
            </a:pPr>
            <a:r>
              <a:rPr lang="it-IT" sz="900" dirty="0"/>
              <a:t>1) </a:t>
            </a:r>
            <a:r>
              <a:rPr lang="it-IT" sz="900" b="1" dirty="0"/>
              <a:t>nome e cognome </a:t>
            </a:r>
            <a:r>
              <a:rPr lang="it-IT" sz="900" dirty="0"/>
              <a:t>(o ragione sociale per persone giuridiche);</a:t>
            </a:r>
          </a:p>
          <a:p>
            <a:pPr>
              <a:lnSpc>
                <a:spcPct val="150000"/>
              </a:lnSpc>
            </a:pPr>
            <a:r>
              <a:rPr lang="it-IT" sz="900" dirty="0"/>
              <a:t>2) </a:t>
            </a:r>
            <a:r>
              <a:rPr lang="it-IT" sz="900" b="1" dirty="0"/>
              <a:t>indirizzo</a:t>
            </a:r>
            <a:r>
              <a:rPr lang="it-IT" sz="900" dirty="0"/>
              <a:t> principale;</a:t>
            </a:r>
          </a:p>
          <a:p>
            <a:pPr>
              <a:lnSpc>
                <a:spcPct val="150000"/>
              </a:lnSpc>
            </a:pPr>
            <a:r>
              <a:rPr lang="it-IT" sz="900" dirty="0"/>
              <a:t>3) NIF cioè </a:t>
            </a:r>
            <a:r>
              <a:rPr lang="it-IT" sz="900" b="1" dirty="0"/>
              <a:t>codice</a:t>
            </a:r>
            <a:r>
              <a:rPr lang="it-IT" sz="900" dirty="0"/>
              <a:t> </a:t>
            </a:r>
            <a:r>
              <a:rPr lang="it-IT" sz="900" b="1" dirty="0"/>
              <a:t>fiscale</a:t>
            </a:r>
            <a:r>
              <a:rPr lang="it-IT" sz="900" dirty="0"/>
              <a:t> (o partita iva) o luogo di nascita se NIF non disponibile;</a:t>
            </a:r>
          </a:p>
          <a:p>
            <a:pPr>
              <a:lnSpc>
                <a:spcPct val="150000"/>
              </a:lnSpc>
            </a:pPr>
            <a:r>
              <a:rPr lang="it-IT" sz="900" dirty="0"/>
              <a:t>4) data di </a:t>
            </a:r>
            <a:r>
              <a:rPr lang="it-IT" sz="900" b="1" dirty="0"/>
              <a:t>nascita</a:t>
            </a:r>
            <a:r>
              <a:rPr lang="it-IT" sz="900" dirty="0"/>
              <a:t>;</a:t>
            </a:r>
          </a:p>
          <a:p>
            <a:pPr>
              <a:lnSpc>
                <a:spcPct val="150000"/>
              </a:lnSpc>
            </a:pPr>
            <a:r>
              <a:rPr lang="it-IT" sz="900" dirty="0"/>
              <a:t>5) numero di </a:t>
            </a:r>
            <a:r>
              <a:rPr lang="it-IT" sz="900" b="1" dirty="0"/>
              <a:t>registrazione</a:t>
            </a:r>
            <a:r>
              <a:rPr lang="it-IT" sz="900" dirty="0"/>
              <a:t> dell’attività per le persone giuridiche;</a:t>
            </a:r>
          </a:p>
          <a:p>
            <a:pPr>
              <a:lnSpc>
                <a:spcPct val="150000"/>
              </a:lnSpc>
            </a:pPr>
            <a:r>
              <a:rPr lang="it-IT" sz="900" dirty="0"/>
              <a:t>6) l’iban o altro identificativo del </a:t>
            </a:r>
            <a:r>
              <a:rPr lang="it-IT" sz="900" b="1" dirty="0"/>
              <a:t>conto finanziario</a:t>
            </a:r>
            <a:r>
              <a:rPr lang="it-IT" sz="900" dirty="0"/>
              <a:t> (es conto corrente) su cui avviene il pagamento del corrispettivo e l'intestatario;</a:t>
            </a:r>
          </a:p>
          <a:p>
            <a:pPr>
              <a:lnSpc>
                <a:spcPct val="150000"/>
              </a:lnSpc>
            </a:pPr>
            <a:r>
              <a:rPr lang="it-IT" sz="900" dirty="0"/>
              <a:t>7) </a:t>
            </a:r>
            <a:r>
              <a:rPr lang="it-IT" sz="900" b="1" dirty="0"/>
              <a:t>l’indirizzo</a:t>
            </a:r>
            <a:r>
              <a:rPr lang="it-IT" sz="900" dirty="0"/>
              <a:t> in cui è situato l’immobile e i dati catastali (in sintesi codice comune, foglio,</a:t>
            </a:r>
          </a:p>
          <a:p>
            <a:pPr>
              <a:lnSpc>
                <a:spcPct val="150000"/>
              </a:lnSpc>
            </a:pPr>
            <a:r>
              <a:rPr lang="it-IT" sz="900" dirty="0"/>
              <a:t>particella e subalterno);</a:t>
            </a:r>
          </a:p>
          <a:p>
            <a:pPr>
              <a:lnSpc>
                <a:spcPct val="150000"/>
              </a:lnSpc>
            </a:pPr>
            <a:r>
              <a:rPr lang="it-IT" sz="900" dirty="0"/>
              <a:t>8) il </a:t>
            </a:r>
            <a:r>
              <a:rPr lang="it-IT" sz="900" b="1" dirty="0"/>
              <a:t>corrispettivo</a:t>
            </a:r>
            <a:r>
              <a:rPr lang="it-IT" sz="900" dirty="0"/>
              <a:t> totale versato o accreditato nel corso di ogni trimestre del periodo oggetto di comunicazione, da intendersi le somme di denaro che il proprietario ha ricevuto tramite il property manager al netto delle commissioni, del compenso del Property Manager, delle pulizie e della bianche</a:t>
            </a:r>
          </a:p>
          <a:p>
            <a:pPr>
              <a:lnSpc>
                <a:spcPct val="150000"/>
              </a:lnSpc>
            </a:pPr>
            <a:r>
              <a:rPr lang="it-IT" sz="900" dirty="0"/>
              <a:t>9) il numero di </a:t>
            </a:r>
            <a:r>
              <a:rPr lang="it-IT" sz="900" b="1" dirty="0"/>
              <a:t>attività pertinenti </a:t>
            </a:r>
            <a:r>
              <a:rPr lang="it-IT" sz="900" dirty="0"/>
              <a:t>prestate da intendersi come numero di prenotazioni ricevute durante il periodo di comunicazione;</a:t>
            </a:r>
          </a:p>
          <a:p>
            <a:pPr>
              <a:lnSpc>
                <a:spcPct val="150000"/>
              </a:lnSpc>
            </a:pPr>
            <a:r>
              <a:rPr lang="it-IT" sz="900" dirty="0"/>
              <a:t>10) eventuali </a:t>
            </a:r>
            <a:r>
              <a:rPr lang="it-IT" sz="900" b="1" dirty="0"/>
              <a:t>diritti, commissioni o imposte </a:t>
            </a:r>
            <a:r>
              <a:rPr lang="it-IT" sz="900" dirty="0"/>
              <a:t>trattenuti o addebitati dal gestore di piattaforma da intendersi come commissioni della piattaforma, compenso del property manager, ritenuta ex DL 50/2017 convertito con modificazioni in legge n. 96/2017;</a:t>
            </a:r>
          </a:p>
          <a:p>
            <a:pPr>
              <a:lnSpc>
                <a:spcPct val="150000"/>
              </a:lnSpc>
            </a:pPr>
            <a:r>
              <a:rPr lang="it-IT" sz="900" dirty="0"/>
              <a:t>11) se disponibile, il numero di </a:t>
            </a:r>
            <a:r>
              <a:rPr lang="it-IT" sz="900" b="1" dirty="0"/>
              <a:t>giorni di locazione </a:t>
            </a:r>
            <a:r>
              <a:rPr lang="it-IT" sz="900" dirty="0"/>
              <a:t>e il tipo di ogni singola proprietà inserzionata.</a:t>
            </a:r>
          </a:p>
          <a:p>
            <a:endParaRPr lang="it-IT" sz="1100" dirty="0"/>
          </a:p>
        </p:txBody>
      </p:sp>
    </p:spTree>
    <p:extLst>
      <p:ext uri="{BB962C8B-B14F-4D97-AF65-F5344CB8AC3E}">
        <p14:creationId xmlns:p14="http://schemas.microsoft.com/office/powerpoint/2010/main" val="1145834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lum bright="83000" contrast="-82000"/>
          </a:blip>
          <a:srcRect b="6091"/>
          <a:stretch/>
        </p:blipFill>
        <p:spPr>
          <a:xfrm>
            <a:off x="58015" y="0"/>
            <a:ext cx="9027969" cy="5054864"/>
          </a:xfrm>
          <a:prstGeom prst="rect">
            <a:avLst/>
          </a:prstGeom>
          <a:noFill/>
          <a:ln>
            <a:noFill/>
          </a:ln>
        </p:spPr>
      </p:pic>
      <p:sp>
        <p:nvSpPr>
          <p:cNvPr id="112" name="Google Shape;112;p27"/>
          <p:cNvSpPr txBox="1"/>
          <p:nvPr/>
        </p:nvSpPr>
        <p:spPr>
          <a:xfrm>
            <a:off x="5466522" y="98414"/>
            <a:ext cx="3537960" cy="377238"/>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b="1" dirty="0">
                <a:solidFill>
                  <a:srgbClr val="262626"/>
                </a:solidFill>
                <a:latin typeface="Lato"/>
                <a:ea typeface="Lato"/>
                <a:cs typeface="Lato"/>
                <a:sym typeface="Lato"/>
              </a:rPr>
              <a:t>Comunicazione DAC7 </a:t>
            </a:r>
          </a:p>
        </p:txBody>
      </p:sp>
      <p:pic>
        <p:nvPicPr>
          <p:cNvPr id="114" name="Google Shape;114;p27" descr="STAR_Soluzioni.png"/>
          <p:cNvPicPr preferRelativeResize="0"/>
          <p:nvPr/>
        </p:nvPicPr>
        <p:blipFill rotWithShape="1">
          <a:blip r:embed="rId4">
            <a:alphaModFix/>
          </a:blip>
          <a:srcRect/>
          <a:stretch/>
        </p:blipFill>
        <p:spPr>
          <a:xfrm>
            <a:off x="114704" y="93128"/>
            <a:ext cx="1157505" cy="311064"/>
          </a:xfrm>
          <a:prstGeom prst="rect">
            <a:avLst/>
          </a:prstGeom>
          <a:noFill/>
          <a:ln>
            <a:noFill/>
          </a:ln>
        </p:spPr>
      </p:pic>
      <p:sp>
        <p:nvSpPr>
          <p:cNvPr id="8" name="CasellaDiTesto 7"/>
          <p:cNvSpPr txBox="1"/>
          <p:nvPr/>
        </p:nvSpPr>
        <p:spPr>
          <a:xfrm>
            <a:off x="0" y="4889584"/>
            <a:ext cx="9000067" cy="253916"/>
          </a:xfrm>
          <a:prstGeom prst="rect">
            <a:avLst/>
          </a:prstGeom>
          <a:noFill/>
        </p:spPr>
        <p:txBody>
          <a:bodyPr wrap="square" rtlCol="0">
            <a:spAutoFit/>
          </a:bodyPr>
          <a:lstStyle/>
          <a:p>
            <a:pPr algn="ctr"/>
            <a:r>
              <a:rPr lang="it-IT" sz="700" b="1" dirty="0"/>
              <a:t>Star Soluzioni </a:t>
            </a:r>
            <a:r>
              <a:rPr lang="it-IT" sz="1050" b="1" dirty="0"/>
              <a:t>   </a:t>
            </a:r>
            <a:r>
              <a:rPr lang="it-IT" sz="700" b="1" dirty="0"/>
              <a:t>di Star InfoStudio s.r.l. - Via Valparaiso 1 -  Milano (MI) - P.I. 05967700963 - Tel: 02 26600436 - www.starsoluzioni.it</a:t>
            </a:r>
            <a:endParaRPr lang="it-IT" dirty="0"/>
          </a:p>
        </p:txBody>
      </p:sp>
      <p:pic>
        <p:nvPicPr>
          <p:cNvPr id="10" name="Immagine 9" descr="kisspng-registered-trademark-symbol-logo-copyright-supreme-5b1710352e4172.2353549415282381331895.png"/>
          <p:cNvPicPr>
            <a:picLocks noChangeAspect="1"/>
          </p:cNvPicPr>
          <p:nvPr/>
        </p:nvPicPr>
        <p:blipFill>
          <a:blip r:embed="rId5"/>
          <a:stretch>
            <a:fillRect/>
          </a:stretch>
        </p:blipFill>
        <p:spPr>
          <a:xfrm>
            <a:off x="1171575" y="166527"/>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242000" y="1656639"/>
            <a:ext cx="7734557" cy="583251"/>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r>
              <a:rPr lang="it-IT" sz="1200" dirty="0">
                <a:solidFill>
                  <a:schemeClr val="tx1"/>
                </a:solidFill>
                <a:latin typeface="Lato Light"/>
                <a:ea typeface="Lato Light"/>
                <a:cs typeface="Lato Light"/>
                <a:sym typeface="Lato Light"/>
              </a:rPr>
              <a:t>Si fa riferimento all'articolo 10, comma 1, del decreto legislativo 18 dicembre 1997, n. 471, </a:t>
            </a:r>
            <a:r>
              <a:rPr lang="it-IT" sz="1200" b="1" dirty="0">
                <a:solidFill>
                  <a:schemeClr val="tx1"/>
                </a:solidFill>
                <a:latin typeface="Lato Light"/>
                <a:ea typeface="Lato Light"/>
                <a:cs typeface="Lato Light"/>
                <a:sym typeface="Lato Light"/>
              </a:rPr>
              <a:t>aumentata</a:t>
            </a:r>
            <a:r>
              <a:rPr lang="it-IT" sz="1200" dirty="0">
                <a:solidFill>
                  <a:schemeClr val="tx1"/>
                </a:solidFill>
                <a:latin typeface="Lato Light"/>
                <a:ea typeface="Lato Light"/>
                <a:cs typeface="Lato Light"/>
                <a:sym typeface="Lato Light"/>
              </a:rPr>
              <a:t> della metà</a:t>
            </a:r>
          </a:p>
          <a:p>
            <a:pPr lvl="0">
              <a:lnSpc>
                <a:spcPct val="110000"/>
              </a:lnSpc>
              <a:buClr>
                <a:schemeClr val="dk1"/>
              </a:buClr>
              <a:buSzPts val="1100"/>
            </a:pPr>
            <a:endParaRPr lang="it-IT" sz="1200" dirty="0">
              <a:solidFill>
                <a:schemeClr val="tx1"/>
              </a:solidFill>
              <a:latin typeface="Lato Light"/>
              <a:ea typeface="Lato Light"/>
              <a:cs typeface="Lato Light"/>
              <a:sym typeface="Lato Light"/>
            </a:endParaRPr>
          </a:p>
          <a:p>
            <a:pPr lvl="0">
              <a:lnSpc>
                <a:spcPct val="110000"/>
              </a:lnSpc>
              <a:buClr>
                <a:schemeClr val="dk1"/>
              </a:buClr>
              <a:buSzPts val="1100"/>
            </a:pPr>
            <a:r>
              <a:rPr lang="it-IT" sz="1200" dirty="0">
                <a:solidFill>
                  <a:schemeClr val="tx1"/>
                </a:solidFill>
                <a:latin typeface="Lato Light"/>
                <a:ea typeface="Lato Light"/>
                <a:cs typeface="Lato Light"/>
                <a:sym typeface="Lato Light"/>
              </a:rPr>
              <a:t>Dal 01/09/2024 da un minimo di </a:t>
            </a:r>
            <a:r>
              <a:rPr lang="it-IT" sz="1200" b="1" dirty="0">
                <a:solidFill>
                  <a:schemeClr val="tx1"/>
                </a:solidFill>
                <a:latin typeface="Lato Light"/>
                <a:ea typeface="Lato Light"/>
                <a:cs typeface="Lato Light"/>
                <a:sym typeface="Lato Light"/>
              </a:rPr>
              <a:t>2.250</a:t>
            </a:r>
            <a:r>
              <a:rPr lang="it-IT" sz="1200" dirty="0">
                <a:solidFill>
                  <a:schemeClr val="tx1"/>
                </a:solidFill>
                <a:latin typeface="Lato Light"/>
                <a:ea typeface="Lato Light"/>
                <a:cs typeface="Lato Light"/>
                <a:sym typeface="Lato Light"/>
              </a:rPr>
              <a:t> euro  a un massimo di euro </a:t>
            </a:r>
            <a:r>
              <a:rPr lang="it-IT" sz="1200" b="1" dirty="0">
                <a:solidFill>
                  <a:schemeClr val="tx1"/>
                </a:solidFill>
                <a:latin typeface="Lato Light"/>
                <a:ea typeface="Lato Light"/>
                <a:cs typeface="Lato Light"/>
                <a:sym typeface="Lato Light"/>
              </a:rPr>
              <a:t>22.500.</a:t>
            </a:r>
          </a:p>
        </p:txBody>
      </p:sp>
      <p:sp>
        <p:nvSpPr>
          <p:cNvPr id="1029" name="AutoShape 5" descr="image.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19" name="CasellaDiTesto 18">
            <a:extLst>
              <a:ext uri="{FF2B5EF4-FFF2-40B4-BE49-F238E27FC236}">
                <a16:creationId xmlns:a16="http://schemas.microsoft.com/office/drawing/2014/main" id="{DFA5FE93-41BE-4494-A892-9E5840FABB67}"/>
              </a:ext>
            </a:extLst>
          </p:cNvPr>
          <p:cNvSpPr txBox="1"/>
          <p:nvPr/>
        </p:nvSpPr>
        <p:spPr>
          <a:xfrm>
            <a:off x="188623" y="1207390"/>
            <a:ext cx="3096075" cy="261610"/>
          </a:xfrm>
          <a:prstGeom prst="rect">
            <a:avLst/>
          </a:prstGeom>
          <a:noFill/>
        </p:spPr>
        <p:txBody>
          <a:bodyPr wrap="square" rtlCol="0">
            <a:spAutoFit/>
          </a:bodyPr>
          <a:lstStyle/>
          <a:p>
            <a:r>
              <a:rPr lang="it-IT" sz="1100" dirty="0"/>
              <a:t>SANZIONI PER OMESSA COMUNICAZIONE</a:t>
            </a:r>
          </a:p>
        </p:txBody>
      </p:sp>
      <p:sp>
        <p:nvSpPr>
          <p:cNvPr id="21" name="CasellaDiTesto 20">
            <a:extLst>
              <a:ext uri="{FF2B5EF4-FFF2-40B4-BE49-F238E27FC236}">
                <a16:creationId xmlns:a16="http://schemas.microsoft.com/office/drawing/2014/main" id="{061E9B5C-CE8B-4250-A53D-34AE96049D3E}"/>
              </a:ext>
            </a:extLst>
          </p:cNvPr>
          <p:cNvSpPr txBox="1"/>
          <p:nvPr/>
        </p:nvSpPr>
        <p:spPr>
          <a:xfrm>
            <a:off x="195552" y="493975"/>
            <a:ext cx="4343399" cy="461665"/>
          </a:xfrm>
          <a:prstGeom prst="rect">
            <a:avLst/>
          </a:prstGeom>
          <a:noFill/>
        </p:spPr>
        <p:txBody>
          <a:bodyPr wrap="square" rtlCol="0">
            <a:spAutoFit/>
          </a:bodyPr>
          <a:lstStyle/>
          <a:p>
            <a:r>
              <a:rPr lang="it-IT" sz="2400" b="1" dirty="0"/>
              <a:t>SANZIONI</a:t>
            </a:r>
          </a:p>
        </p:txBody>
      </p:sp>
      <p:sp>
        <p:nvSpPr>
          <p:cNvPr id="24" name="CasellaDiTesto 23">
            <a:extLst>
              <a:ext uri="{FF2B5EF4-FFF2-40B4-BE49-F238E27FC236}">
                <a16:creationId xmlns:a16="http://schemas.microsoft.com/office/drawing/2014/main" id="{AE3F752D-B045-4198-BC96-E80C4AEA922B}"/>
              </a:ext>
            </a:extLst>
          </p:cNvPr>
          <p:cNvSpPr txBox="1"/>
          <p:nvPr/>
        </p:nvSpPr>
        <p:spPr>
          <a:xfrm>
            <a:off x="188623" y="774957"/>
            <a:ext cx="8766752" cy="261610"/>
          </a:xfrm>
          <a:prstGeom prst="rect">
            <a:avLst/>
          </a:prstGeom>
          <a:noFill/>
        </p:spPr>
        <p:txBody>
          <a:bodyPr wrap="square" rtlCol="0">
            <a:spAutoFit/>
          </a:bodyPr>
          <a:lstStyle/>
          <a:p>
            <a:endParaRPr lang="it-IT" sz="1100" dirty="0"/>
          </a:p>
        </p:txBody>
      </p:sp>
      <p:sp>
        <p:nvSpPr>
          <p:cNvPr id="13" name="CasellaDiTesto 12">
            <a:extLst>
              <a:ext uri="{FF2B5EF4-FFF2-40B4-BE49-F238E27FC236}">
                <a16:creationId xmlns:a16="http://schemas.microsoft.com/office/drawing/2014/main" id="{7E57BDEE-D35C-4005-92F3-61F7DB73DFFC}"/>
              </a:ext>
            </a:extLst>
          </p:cNvPr>
          <p:cNvSpPr txBox="1"/>
          <p:nvPr/>
        </p:nvSpPr>
        <p:spPr>
          <a:xfrm>
            <a:off x="219906" y="2751343"/>
            <a:ext cx="3506705" cy="261610"/>
          </a:xfrm>
          <a:prstGeom prst="rect">
            <a:avLst/>
          </a:prstGeom>
          <a:noFill/>
        </p:spPr>
        <p:txBody>
          <a:bodyPr wrap="square" rtlCol="0">
            <a:spAutoFit/>
          </a:bodyPr>
          <a:lstStyle/>
          <a:p>
            <a:r>
              <a:rPr lang="it-IT" sz="1100" dirty="0"/>
              <a:t>SANZIONI PER INCOMPLETA COMUNICAZIONE</a:t>
            </a:r>
          </a:p>
        </p:txBody>
      </p:sp>
      <p:sp>
        <p:nvSpPr>
          <p:cNvPr id="14" name="Google Shape;113;p27">
            <a:extLst>
              <a:ext uri="{FF2B5EF4-FFF2-40B4-BE49-F238E27FC236}">
                <a16:creationId xmlns:a16="http://schemas.microsoft.com/office/drawing/2014/main" id="{CDF65363-2D49-44B5-B14B-622EB7A70EED}"/>
              </a:ext>
            </a:extLst>
          </p:cNvPr>
          <p:cNvSpPr txBox="1"/>
          <p:nvPr/>
        </p:nvSpPr>
        <p:spPr>
          <a:xfrm>
            <a:off x="307975" y="3125346"/>
            <a:ext cx="7734557" cy="583251"/>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r>
              <a:rPr lang="it-IT" sz="1200" dirty="0">
                <a:solidFill>
                  <a:schemeClr val="tx1"/>
                </a:solidFill>
                <a:latin typeface="Lato Light"/>
                <a:ea typeface="Lato Light"/>
                <a:cs typeface="Lato Light"/>
                <a:sym typeface="Lato Light"/>
              </a:rPr>
              <a:t>Si fa riferimento all'articolo 10, comma 1, del decreto legislativo 18 dicembre 1997, n. 471, </a:t>
            </a:r>
            <a:r>
              <a:rPr lang="it-IT" sz="1200" b="1" dirty="0">
                <a:solidFill>
                  <a:schemeClr val="tx1"/>
                </a:solidFill>
                <a:latin typeface="Lato Light"/>
                <a:ea typeface="Lato Light"/>
                <a:cs typeface="Lato Light"/>
                <a:sym typeface="Lato Light"/>
              </a:rPr>
              <a:t>ridotta</a:t>
            </a:r>
            <a:r>
              <a:rPr lang="it-IT" sz="1200" dirty="0">
                <a:solidFill>
                  <a:schemeClr val="tx1"/>
                </a:solidFill>
                <a:latin typeface="Lato Light"/>
                <a:ea typeface="Lato Light"/>
                <a:cs typeface="Lato Light"/>
                <a:sym typeface="Lato Light"/>
              </a:rPr>
              <a:t> della metà</a:t>
            </a:r>
          </a:p>
          <a:p>
            <a:pPr lvl="0">
              <a:lnSpc>
                <a:spcPct val="110000"/>
              </a:lnSpc>
              <a:buClr>
                <a:schemeClr val="dk1"/>
              </a:buClr>
              <a:buSzPts val="1100"/>
            </a:pPr>
            <a:endParaRPr lang="it-IT" sz="1200" dirty="0">
              <a:solidFill>
                <a:schemeClr val="tx1"/>
              </a:solidFill>
              <a:latin typeface="Lato Light"/>
              <a:ea typeface="Lato Light"/>
              <a:cs typeface="Lato Light"/>
              <a:sym typeface="Lato Light"/>
            </a:endParaRPr>
          </a:p>
          <a:p>
            <a:pPr lvl="0">
              <a:lnSpc>
                <a:spcPct val="110000"/>
              </a:lnSpc>
              <a:buClr>
                <a:schemeClr val="dk1"/>
              </a:buClr>
              <a:buSzPts val="1100"/>
            </a:pPr>
            <a:r>
              <a:rPr lang="it-IT" sz="1200" dirty="0">
                <a:solidFill>
                  <a:schemeClr val="tx1"/>
                </a:solidFill>
                <a:latin typeface="Lato Light"/>
                <a:ea typeface="Lato Light"/>
                <a:cs typeface="Lato Light"/>
                <a:sym typeface="Lato Light"/>
              </a:rPr>
              <a:t>Dal 01/09/2024 da un minimo di </a:t>
            </a:r>
            <a:r>
              <a:rPr lang="it-IT" sz="1200" b="1" dirty="0">
                <a:solidFill>
                  <a:schemeClr val="tx1"/>
                </a:solidFill>
                <a:latin typeface="Lato Light"/>
                <a:ea typeface="Lato Light"/>
                <a:cs typeface="Lato Light"/>
                <a:sym typeface="Lato Light"/>
              </a:rPr>
              <a:t>750</a:t>
            </a:r>
            <a:r>
              <a:rPr lang="it-IT" sz="1200" dirty="0">
                <a:solidFill>
                  <a:schemeClr val="tx1"/>
                </a:solidFill>
                <a:latin typeface="Lato Light"/>
                <a:ea typeface="Lato Light"/>
                <a:cs typeface="Lato Light"/>
                <a:sym typeface="Lato Light"/>
              </a:rPr>
              <a:t> euro  a un massimo di euro </a:t>
            </a:r>
            <a:r>
              <a:rPr lang="it-IT" sz="1200" b="1" dirty="0">
                <a:solidFill>
                  <a:schemeClr val="tx1"/>
                </a:solidFill>
                <a:latin typeface="Lato Light"/>
                <a:ea typeface="Lato Light"/>
                <a:cs typeface="Lato Light"/>
                <a:sym typeface="Lato Light"/>
              </a:rPr>
              <a:t>7.500.</a:t>
            </a:r>
          </a:p>
        </p:txBody>
      </p:sp>
    </p:spTree>
    <p:extLst>
      <p:ext uri="{BB962C8B-B14F-4D97-AF65-F5344CB8AC3E}">
        <p14:creationId xmlns:p14="http://schemas.microsoft.com/office/powerpoint/2010/main" val="698962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7" descr="Schermata 2020-09-15 alle 17.46.13.png"/>
          <p:cNvPicPr preferRelativeResize="0"/>
          <p:nvPr/>
        </p:nvPicPr>
        <p:blipFill rotWithShape="1">
          <a:blip r:embed="rId3">
            <a:alphaModFix/>
          </a:blip>
          <a:srcRect b="6091"/>
          <a:stretch/>
        </p:blipFill>
        <p:spPr>
          <a:xfrm>
            <a:off x="58015" y="0"/>
            <a:ext cx="9027969" cy="5054864"/>
          </a:xfrm>
          <a:prstGeom prst="rect">
            <a:avLst/>
          </a:prstGeom>
          <a:noFill/>
          <a:ln>
            <a:noFill/>
          </a:ln>
        </p:spPr>
      </p:pic>
      <p:sp>
        <p:nvSpPr>
          <p:cNvPr id="112" name="Google Shape;112;p27"/>
          <p:cNvSpPr txBox="1"/>
          <p:nvPr/>
        </p:nvSpPr>
        <p:spPr>
          <a:xfrm>
            <a:off x="174666" y="1491805"/>
            <a:ext cx="5523400" cy="608071"/>
          </a:xfrm>
          <a:prstGeom prst="rect">
            <a:avLst/>
          </a:prstGeom>
          <a:solidFill>
            <a:srgbClr val="FFC000">
              <a:alpha val="30000"/>
            </a:srgbClr>
          </a:solidFill>
          <a:ln>
            <a:noFill/>
          </a:ln>
          <a:effectLst/>
          <a:scene3d>
            <a:camera prst="orthographicFront"/>
            <a:lightRig rig="flat" dir="t"/>
          </a:scene3d>
          <a:sp3d>
            <a:bevelT/>
          </a:sp3d>
        </p:spPr>
        <p:txBody>
          <a:bodyPr spcFirstLastPara="1" wrap="square" lIns="26775" tIns="26775" rIns="26775" bIns="26775" anchor="ctr" anchorCtr="0">
            <a:spAutoFit/>
          </a:bodyPr>
          <a:lstStyle/>
          <a:p>
            <a:pPr lvl="0" algn="ctr">
              <a:lnSpc>
                <a:spcPct val="150000"/>
              </a:lnSpc>
              <a:buClr>
                <a:schemeClr val="dk1"/>
              </a:buClr>
              <a:buSzPts val="1100"/>
            </a:pPr>
            <a:r>
              <a:rPr lang="it-IT" sz="2400" b="1" dirty="0">
                <a:solidFill>
                  <a:srgbClr val="262626"/>
                </a:solidFill>
                <a:latin typeface="Lato"/>
                <a:ea typeface="Lato"/>
                <a:cs typeface="Lato"/>
                <a:sym typeface="Lato"/>
              </a:rPr>
              <a:t>PROVA IL NOSTRO SOFTWARE DAC7</a:t>
            </a:r>
          </a:p>
        </p:txBody>
      </p:sp>
      <p:sp>
        <p:nvSpPr>
          <p:cNvPr id="113" name="Google Shape;113;p27"/>
          <p:cNvSpPr txBox="1"/>
          <p:nvPr/>
        </p:nvSpPr>
        <p:spPr>
          <a:xfrm>
            <a:off x="156633" y="2277849"/>
            <a:ext cx="4343400" cy="269700"/>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r>
              <a:rPr lang="it-IT">
                <a:solidFill>
                  <a:schemeClr val="accent5"/>
                </a:solidFill>
                <a:latin typeface="+mj-lt"/>
                <a:ea typeface="Lato Light"/>
                <a:cs typeface="Lato Light"/>
                <a:sym typeface="Lato Light"/>
              </a:rPr>
              <a:t> Può </a:t>
            </a:r>
            <a:r>
              <a:rPr lang="it-IT" dirty="0">
                <a:solidFill>
                  <a:schemeClr val="accent5"/>
                </a:solidFill>
                <a:latin typeface="+mj-lt"/>
                <a:ea typeface="Lato Light"/>
                <a:cs typeface="Lato Light"/>
                <a:sym typeface="Lato Light"/>
              </a:rPr>
              <a:t>essere acquistato da </a:t>
            </a:r>
            <a:r>
              <a:rPr lang="it-IT" dirty="0">
                <a:solidFill>
                  <a:schemeClr val="accent5"/>
                </a:solidFill>
                <a:latin typeface="+mj-lt"/>
                <a:ea typeface="Lato Light"/>
                <a:cs typeface="Lato Light"/>
                <a:sym typeface="Lato Light"/>
                <a:hlinkClick r:id="rId4">
                  <a:extLst>
                    <a:ext uri="{A12FA001-AC4F-418D-AE19-62706E023703}">
                      <ahyp:hlinkClr xmlns:ahyp="http://schemas.microsoft.com/office/drawing/2018/hyperlinkcolor" val="tx"/>
                    </a:ext>
                  </a:extLst>
                </a:hlinkClick>
              </a:rPr>
              <a:t>questa pagina</a:t>
            </a:r>
            <a:endParaRPr lang="it-IT" dirty="0">
              <a:solidFill>
                <a:schemeClr val="accent5"/>
              </a:solidFill>
              <a:latin typeface="+mj-lt"/>
              <a:ea typeface="Lato Light"/>
              <a:cs typeface="Lato Light"/>
              <a:sym typeface="Lato Light"/>
            </a:endParaRPr>
          </a:p>
        </p:txBody>
      </p:sp>
      <p:pic>
        <p:nvPicPr>
          <p:cNvPr id="114" name="Google Shape;114;p27" descr="STAR_Soluzioni.png"/>
          <p:cNvPicPr preferRelativeResize="0"/>
          <p:nvPr/>
        </p:nvPicPr>
        <p:blipFill rotWithShape="1">
          <a:blip r:embed="rId5">
            <a:alphaModFix/>
          </a:blip>
          <a:srcRect/>
          <a:stretch/>
        </p:blipFill>
        <p:spPr>
          <a:xfrm>
            <a:off x="346617" y="364797"/>
            <a:ext cx="2820765" cy="819175"/>
          </a:xfrm>
          <a:prstGeom prst="rect">
            <a:avLst/>
          </a:prstGeom>
          <a:noFill/>
          <a:ln>
            <a:noFill/>
          </a:ln>
        </p:spPr>
      </p:pic>
      <p:sp>
        <p:nvSpPr>
          <p:cNvPr id="8" name="CasellaDiTesto 7"/>
          <p:cNvSpPr txBox="1"/>
          <p:nvPr/>
        </p:nvSpPr>
        <p:spPr>
          <a:xfrm>
            <a:off x="0" y="4674141"/>
            <a:ext cx="9000067" cy="523220"/>
          </a:xfrm>
          <a:prstGeom prst="rect">
            <a:avLst/>
          </a:prstGeom>
          <a:noFill/>
        </p:spPr>
        <p:txBody>
          <a:bodyPr wrap="square" rtlCol="0">
            <a:spAutoFit/>
          </a:bodyPr>
          <a:lstStyle/>
          <a:p>
            <a:pPr algn="ctr"/>
            <a:r>
              <a:rPr lang="it-IT" sz="1000" b="1" dirty="0"/>
              <a:t>Star Soluzioni </a:t>
            </a:r>
            <a:r>
              <a:rPr lang="it-IT" b="1" dirty="0"/>
              <a:t>   </a:t>
            </a:r>
            <a:r>
              <a:rPr lang="it-IT" sz="1000" b="1" dirty="0"/>
              <a:t>di Star InfoStudio s.r.l. - Via Valparaiso 1 -  Milano (MI) - P.I. 05967700963 - Tel: 02 26600436 - www.starsoluzioni.it</a:t>
            </a:r>
          </a:p>
          <a:p>
            <a:endParaRPr lang="it-IT" dirty="0"/>
          </a:p>
        </p:txBody>
      </p:sp>
      <p:pic>
        <p:nvPicPr>
          <p:cNvPr id="9" name="Immagine 8" descr="kisspng-registered-trademark-symbol-logo-copyright-supreme-5b1710352e4172.2353549415282381331895.png"/>
          <p:cNvPicPr>
            <a:picLocks noChangeAspect="1"/>
          </p:cNvPicPr>
          <p:nvPr/>
        </p:nvPicPr>
        <p:blipFill>
          <a:blip r:embed="rId6"/>
          <a:stretch>
            <a:fillRect/>
          </a:stretch>
        </p:blipFill>
        <p:spPr>
          <a:xfrm>
            <a:off x="1471084" y="4728634"/>
            <a:ext cx="107949" cy="107949"/>
          </a:xfrm>
          <a:prstGeom prst="rect">
            <a:avLst/>
          </a:prstGeom>
        </p:spPr>
      </p:pic>
      <p:pic>
        <p:nvPicPr>
          <p:cNvPr id="10" name="Immagine 9" descr="kisspng-registered-trademark-symbol-logo-copyright-supreme-5b1710352e4172.2353549415282381331895.png"/>
          <p:cNvPicPr>
            <a:picLocks noChangeAspect="1"/>
          </p:cNvPicPr>
          <p:nvPr/>
        </p:nvPicPr>
        <p:blipFill>
          <a:blip r:embed="rId6"/>
          <a:stretch>
            <a:fillRect/>
          </a:stretch>
        </p:blipFill>
        <p:spPr>
          <a:xfrm>
            <a:off x="2847975" y="716492"/>
            <a:ext cx="182032" cy="182032"/>
          </a:xfrm>
          <a:prstGeom prst="rect">
            <a:avLst/>
          </a:prstGeom>
        </p:spPr>
      </p:pic>
      <p:sp>
        <p:nvSpPr>
          <p:cNvPr id="11" name="Google Shape;113;p27">
            <a:extLst>
              <a:ext uri="{FF2B5EF4-FFF2-40B4-BE49-F238E27FC236}">
                <a16:creationId xmlns:a16="http://schemas.microsoft.com/office/drawing/2014/main" id="{9E899E5C-1C19-442C-8078-0AC106774657}"/>
              </a:ext>
            </a:extLst>
          </p:cNvPr>
          <p:cNvSpPr txBox="1"/>
          <p:nvPr/>
        </p:nvSpPr>
        <p:spPr>
          <a:xfrm>
            <a:off x="755650" y="2707959"/>
            <a:ext cx="4343400" cy="565777"/>
          </a:xfrm>
          <a:prstGeom prst="rect">
            <a:avLst/>
          </a:prstGeom>
          <a:noFill/>
          <a:ln>
            <a:noFill/>
          </a:ln>
        </p:spPr>
        <p:txBody>
          <a:bodyPr spcFirstLastPara="1" wrap="square" lIns="26775" tIns="26775" rIns="26775" bIns="26775" anchor="ctr" anchorCtr="0">
            <a:noAutofit/>
          </a:bodyPr>
          <a:lstStyle/>
          <a:p>
            <a:pPr lvl="0">
              <a:lnSpc>
                <a:spcPct val="110000"/>
              </a:lnSpc>
              <a:buClr>
                <a:schemeClr val="dk1"/>
              </a:buClr>
              <a:buSzPts val="1100"/>
            </a:pPr>
            <a:endParaRPr lang="it-IT" sz="1200" dirty="0">
              <a:solidFill>
                <a:srgbClr val="FF0000"/>
              </a:solidFill>
              <a:latin typeface="Lato Light"/>
              <a:ea typeface="Lato Light"/>
              <a:cs typeface="Lato Light"/>
              <a:sym typeface="Lato Light"/>
            </a:endParaRPr>
          </a:p>
        </p:txBody>
      </p:sp>
      <p:pic>
        <p:nvPicPr>
          <p:cNvPr id="4" name="Immagine 3">
            <a:extLst>
              <a:ext uri="{FF2B5EF4-FFF2-40B4-BE49-F238E27FC236}">
                <a16:creationId xmlns:a16="http://schemas.microsoft.com/office/drawing/2014/main" id="{88577E39-ED5D-4E65-B0F5-A2C160A40F23}"/>
              </a:ext>
            </a:extLst>
          </p:cNvPr>
          <p:cNvPicPr>
            <a:picLocks noChangeAspect="1"/>
          </p:cNvPicPr>
          <p:nvPr/>
        </p:nvPicPr>
        <p:blipFill>
          <a:blip r:embed="rId7"/>
          <a:stretch>
            <a:fillRect/>
          </a:stretch>
        </p:blipFill>
        <p:spPr>
          <a:xfrm>
            <a:off x="233750" y="2707960"/>
            <a:ext cx="2081433" cy="983254"/>
          </a:xfrm>
          <a:prstGeom prst="rect">
            <a:avLst/>
          </a:prstGeom>
        </p:spPr>
      </p:pic>
    </p:spTree>
    <p:extLst>
      <p:ext uri="{BB962C8B-B14F-4D97-AF65-F5344CB8AC3E}">
        <p14:creationId xmlns:p14="http://schemas.microsoft.com/office/powerpoint/2010/main" val="1187605039"/>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2257</TotalTime>
  <Words>1071</Words>
  <Application>Microsoft Office PowerPoint</Application>
  <PresentationFormat>Presentazione su schermo (16:9)</PresentationFormat>
  <Paragraphs>79</Paragraphs>
  <Slides>8</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Arial</vt:lpstr>
      <vt:lpstr>Helvetica Neue Light</vt:lpstr>
      <vt:lpstr>Lato Light</vt:lpstr>
      <vt:lpstr>Lato</vt:lpstr>
      <vt:lpstr>Helvetica Neue</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Silvana</dc:creator>
  <cp:lastModifiedBy>Valentina</cp:lastModifiedBy>
  <cp:revision>96</cp:revision>
  <cp:lastPrinted>2024-02-11T13:05:06Z</cp:lastPrinted>
  <dcterms:modified xsi:type="dcterms:W3CDTF">2024-10-28T10:17:58Z</dcterms:modified>
</cp:coreProperties>
</file>